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5" r:id="rId5"/>
    <p:sldId id="261" r:id="rId6"/>
    <p:sldId id="266" r:id="rId7"/>
    <p:sldId id="271" r:id="rId8"/>
    <p:sldId id="268" r:id="rId9"/>
    <p:sldId id="27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B90EE-37AA-43A4-8FD5-2DFC82F301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7AAF72-8D7F-4BB1-85A0-AFBCEF94D9CA}">
      <dgm:prSet phldrT="[Texte]" custT="1"/>
      <dgm:spPr/>
      <dgm:t>
        <a:bodyPr/>
        <a:lstStyle/>
        <a:p>
          <a:r>
            <a:rPr lang="fr-FR" sz="2000" dirty="0"/>
            <a:t>Démarche de co-construction</a:t>
          </a:r>
        </a:p>
      </dgm:t>
    </dgm:pt>
    <dgm:pt modelId="{B8BC79C8-6F13-4342-8234-20201D8BE32F}" type="parTrans" cxnId="{8FB5B8DF-F07C-46CA-90AF-22103DCAFDF2}">
      <dgm:prSet/>
      <dgm:spPr/>
      <dgm:t>
        <a:bodyPr/>
        <a:lstStyle/>
        <a:p>
          <a:endParaRPr lang="fr-FR"/>
        </a:p>
      </dgm:t>
    </dgm:pt>
    <dgm:pt modelId="{00EB5D19-105E-43D4-B10A-DA6DB3ABD28A}" type="sibTrans" cxnId="{8FB5B8DF-F07C-46CA-90AF-22103DCAFDF2}">
      <dgm:prSet/>
      <dgm:spPr/>
      <dgm:t>
        <a:bodyPr/>
        <a:lstStyle/>
        <a:p>
          <a:endParaRPr lang="fr-FR"/>
        </a:p>
      </dgm:t>
    </dgm:pt>
    <dgm:pt modelId="{C56EA3DA-6F58-44F1-BE74-F92B0A47145F}">
      <dgm:prSet phldrT="[Texte]" custT="1"/>
      <dgm:spPr/>
      <dgm:t>
        <a:bodyPr/>
        <a:lstStyle/>
        <a:p>
          <a:r>
            <a:rPr lang="fr-FR" sz="2000" dirty="0"/>
            <a:t>Création d’une intervention pour améliorer l’expérience que les acteurs font du parcours</a:t>
          </a:r>
        </a:p>
      </dgm:t>
    </dgm:pt>
    <dgm:pt modelId="{89640BAA-8F7A-4486-A4F7-45F68204C6EE}" type="parTrans" cxnId="{9A42CD70-78AD-427E-B352-6AC0EE146DD0}">
      <dgm:prSet/>
      <dgm:spPr/>
      <dgm:t>
        <a:bodyPr/>
        <a:lstStyle/>
        <a:p>
          <a:endParaRPr lang="fr-FR"/>
        </a:p>
      </dgm:t>
    </dgm:pt>
    <dgm:pt modelId="{72BAD239-22FB-4A02-AFBD-DE843DCCDBA9}" type="sibTrans" cxnId="{9A42CD70-78AD-427E-B352-6AC0EE146DD0}">
      <dgm:prSet/>
      <dgm:spPr/>
      <dgm:t>
        <a:bodyPr/>
        <a:lstStyle/>
        <a:p>
          <a:endParaRPr lang="fr-FR"/>
        </a:p>
      </dgm:t>
    </dgm:pt>
    <dgm:pt modelId="{636D1A30-E22C-4E29-886F-17D4FA06DF80}">
      <dgm:prSet phldrT="[Texte]"/>
      <dgm:spPr/>
      <dgm:t>
        <a:bodyPr/>
        <a:lstStyle/>
        <a:p>
          <a:r>
            <a:rPr lang="fr-FR" dirty="0"/>
            <a:t>Exploration de l'expérience que la personne atteinte d'un cancer fait de l'organisation des soins par parcours </a:t>
          </a:r>
        </a:p>
      </dgm:t>
    </dgm:pt>
    <dgm:pt modelId="{73A12D68-B4AE-4952-A536-1D7D6721B51C}" type="sibTrans" cxnId="{D3105B46-3095-4635-A19D-614284ABC27D}">
      <dgm:prSet/>
      <dgm:spPr/>
      <dgm:t>
        <a:bodyPr/>
        <a:lstStyle/>
        <a:p>
          <a:endParaRPr lang="fr-FR"/>
        </a:p>
      </dgm:t>
    </dgm:pt>
    <dgm:pt modelId="{90B0101E-1D6D-4F10-8FC3-FFE082CCE0BD}" type="parTrans" cxnId="{D3105B46-3095-4635-A19D-614284ABC27D}">
      <dgm:prSet/>
      <dgm:spPr/>
      <dgm:t>
        <a:bodyPr/>
        <a:lstStyle/>
        <a:p>
          <a:endParaRPr lang="fr-FR"/>
        </a:p>
      </dgm:t>
    </dgm:pt>
    <dgm:pt modelId="{154C6585-685E-47D9-A524-99E0C832EE7F}">
      <dgm:prSet phldrT="[Texte]"/>
      <dgm:spPr/>
      <dgm:t>
        <a:bodyPr/>
        <a:lstStyle/>
        <a:p>
          <a:r>
            <a:rPr lang="fr-FR" dirty="0"/>
            <a:t>Exploration de l'expérience que les </a:t>
          </a:r>
          <a:r>
            <a:rPr lang="fr-FR" dirty="0" err="1"/>
            <a:t>professionnel.les</a:t>
          </a:r>
          <a:r>
            <a:rPr lang="fr-FR" dirty="0"/>
            <a:t> de </a:t>
          </a:r>
          <a:r>
            <a:rPr lang="fr-FR" dirty="0" err="1"/>
            <a:t>sanré</a:t>
          </a:r>
          <a:r>
            <a:rPr lang="fr-FR" dirty="0"/>
            <a:t> font de l'organisation des soins par parcours </a:t>
          </a:r>
        </a:p>
      </dgm:t>
    </dgm:pt>
    <dgm:pt modelId="{B89971F9-CCB7-45A1-8760-5E4CFF3A9944}" type="parTrans" cxnId="{F64935F8-1CDF-4F19-8BA7-299E8EED0EE4}">
      <dgm:prSet/>
      <dgm:spPr/>
      <dgm:t>
        <a:bodyPr/>
        <a:lstStyle/>
        <a:p>
          <a:endParaRPr lang="fr-FR"/>
        </a:p>
      </dgm:t>
    </dgm:pt>
    <dgm:pt modelId="{43AD39B7-812B-4703-971F-F24199077C86}" type="sibTrans" cxnId="{F64935F8-1CDF-4F19-8BA7-299E8EED0EE4}">
      <dgm:prSet/>
      <dgm:spPr/>
      <dgm:t>
        <a:bodyPr/>
        <a:lstStyle/>
        <a:p>
          <a:endParaRPr lang="fr-FR"/>
        </a:p>
      </dgm:t>
    </dgm:pt>
    <dgm:pt modelId="{F1CEE540-24C9-4E8D-9F86-1C9A3AF05BCD}" type="pres">
      <dgm:prSet presAssocID="{D14B90EE-37AA-43A4-8FD5-2DFC82F3017B}" presName="Name0" presStyleCnt="0">
        <dgm:presLayoutVars>
          <dgm:dir/>
          <dgm:resizeHandles val="exact"/>
        </dgm:presLayoutVars>
      </dgm:prSet>
      <dgm:spPr/>
    </dgm:pt>
    <dgm:pt modelId="{CBB35015-3CEC-4436-B147-C7386778D8A5}" type="pres">
      <dgm:prSet presAssocID="{636D1A30-E22C-4E29-886F-17D4FA06DF80}" presName="node" presStyleLbl="node1" presStyleIdx="0" presStyleCnt="4" custLinFactNeighborX="63310" custLinFactNeighborY="-50337">
        <dgm:presLayoutVars>
          <dgm:bulletEnabled val="1"/>
        </dgm:presLayoutVars>
      </dgm:prSet>
      <dgm:spPr/>
    </dgm:pt>
    <dgm:pt modelId="{51A67D97-082F-4700-9173-4F3A84DE75C5}" type="pres">
      <dgm:prSet presAssocID="{73A12D68-B4AE-4952-A536-1D7D6721B51C}" presName="sibTrans" presStyleLbl="sibTrans2D1" presStyleIdx="0" presStyleCnt="3" custAng="20712261"/>
      <dgm:spPr/>
    </dgm:pt>
    <dgm:pt modelId="{7BCB4AE2-7E9D-4C08-9F44-0F0B56A5ADFE}" type="pres">
      <dgm:prSet presAssocID="{73A12D68-B4AE-4952-A536-1D7D6721B51C}" presName="connectorText" presStyleLbl="sibTrans2D1" presStyleIdx="0" presStyleCnt="3"/>
      <dgm:spPr/>
    </dgm:pt>
    <dgm:pt modelId="{641634D4-E653-4823-AEA5-D3646F766B8F}" type="pres">
      <dgm:prSet presAssocID="{297AAF72-8D7F-4BB1-85A0-AFBCEF94D9CA}" presName="node" presStyleLbl="node1" presStyleIdx="1" presStyleCnt="4" custLinFactX="40457" custLinFactNeighborX="100000" custLinFactNeighborY="665">
        <dgm:presLayoutVars>
          <dgm:bulletEnabled val="1"/>
        </dgm:presLayoutVars>
      </dgm:prSet>
      <dgm:spPr/>
    </dgm:pt>
    <dgm:pt modelId="{878F7BE2-7625-48A4-9C13-2863FA8F6B6D}" type="pres">
      <dgm:prSet presAssocID="{00EB5D19-105E-43D4-B10A-DA6DB3ABD28A}" presName="sibTrans" presStyleLbl="sibTrans2D1" presStyleIdx="1" presStyleCnt="3"/>
      <dgm:spPr/>
    </dgm:pt>
    <dgm:pt modelId="{88841EE8-CCC3-43F5-AB6A-43835A1B7A4D}" type="pres">
      <dgm:prSet presAssocID="{00EB5D19-105E-43D4-B10A-DA6DB3ABD28A}" presName="connectorText" presStyleLbl="sibTrans2D1" presStyleIdx="1" presStyleCnt="3"/>
      <dgm:spPr/>
    </dgm:pt>
    <dgm:pt modelId="{E5795D40-E448-46A3-9CBB-2B924476FBF6}" type="pres">
      <dgm:prSet presAssocID="{C56EA3DA-6F58-44F1-BE74-F92B0A47145F}" presName="node" presStyleLbl="node1" presStyleIdx="2" presStyleCnt="4" custLinFactX="12521" custLinFactNeighborX="100000" custLinFactNeighborY="713">
        <dgm:presLayoutVars>
          <dgm:bulletEnabled val="1"/>
        </dgm:presLayoutVars>
      </dgm:prSet>
      <dgm:spPr/>
    </dgm:pt>
    <dgm:pt modelId="{01517FCB-B065-4177-946B-12C3381B2523}" type="pres">
      <dgm:prSet presAssocID="{72BAD239-22FB-4A02-AFBD-DE843DCCDBA9}" presName="sibTrans" presStyleLbl="sibTrans2D1" presStyleIdx="2" presStyleCnt="3" custAng="474674" custFlipHor="1" custScaleX="35918" custLinFactNeighborX="-57106" custLinFactNeighborY="-7842"/>
      <dgm:spPr/>
    </dgm:pt>
    <dgm:pt modelId="{27FE9102-3D03-4A2B-BBD5-EBEE804A9AC2}" type="pres">
      <dgm:prSet presAssocID="{72BAD239-22FB-4A02-AFBD-DE843DCCDBA9}" presName="connectorText" presStyleLbl="sibTrans2D1" presStyleIdx="2" presStyleCnt="3"/>
      <dgm:spPr/>
    </dgm:pt>
    <dgm:pt modelId="{D2C481BB-8FB0-4BB8-AA48-DADBCD0F9540}" type="pres">
      <dgm:prSet presAssocID="{154C6585-685E-47D9-A524-99E0C832EE7F}" presName="node" presStyleLbl="node1" presStyleIdx="3" presStyleCnt="4" custLinFactX="-172355" custLinFactNeighborX="-200000" custLinFactNeighborY="52825">
        <dgm:presLayoutVars>
          <dgm:bulletEnabled val="1"/>
        </dgm:presLayoutVars>
      </dgm:prSet>
      <dgm:spPr/>
    </dgm:pt>
  </dgm:ptLst>
  <dgm:cxnLst>
    <dgm:cxn modelId="{23C5AC0A-225A-4A70-B191-915A00D6BDDE}" type="presOf" srcId="{72BAD239-22FB-4A02-AFBD-DE843DCCDBA9}" destId="{27FE9102-3D03-4A2B-BBD5-EBEE804A9AC2}" srcOrd="1" destOrd="0" presId="urn:microsoft.com/office/officeart/2005/8/layout/process1"/>
    <dgm:cxn modelId="{723D470D-D02D-406B-909A-039A7406CBFC}" type="presOf" srcId="{C56EA3DA-6F58-44F1-BE74-F92B0A47145F}" destId="{E5795D40-E448-46A3-9CBB-2B924476FBF6}" srcOrd="0" destOrd="0" presId="urn:microsoft.com/office/officeart/2005/8/layout/process1"/>
    <dgm:cxn modelId="{CFB73314-1821-48F5-93F3-C2E54264EC67}" type="presOf" srcId="{636D1A30-E22C-4E29-886F-17D4FA06DF80}" destId="{CBB35015-3CEC-4436-B147-C7386778D8A5}" srcOrd="0" destOrd="0" presId="urn:microsoft.com/office/officeart/2005/8/layout/process1"/>
    <dgm:cxn modelId="{A2186A32-C3D3-4AD3-893C-6697F30A2C93}" type="presOf" srcId="{73A12D68-B4AE-4952-A536-1D7D6721B51C}" destId="{7BCB4AE2-7E9D-4C08-9F44-0F0B56A5ADFE}" srcOrd="1" destOrd="0" presId="urn:microsoft.com/office/officeart/2005/8/layout/process1"/>
    <dgm:cxn modelId="{79727537-176E-45D9-9994-51176F72A56E}" type="presOf" srcId="{00EB5D19-105E-43D4-B10A-DA6DB3ABD28A}" destId="{88841EE8-CCC3-43F5-AB6A-43835A1B7A4D}" srcOrd="1" destOrd="0" presId="urn:microsoft.com/office/officeart/2005/8/layout/process1"/>
    <dgm:cxn modelId="{842F9D5B-70FF-4CDD-AF36-FFCBAE0B7AEE}" type="presOf" srcId="{73A12D68-B4AE-4952-A536-1D7D6721B51C}" destId="{51A67D97-082F-4700-9173-4F3A84DE75C5}" srcOrd="0" destOrd="0" presId="urn:microsoft.com/office/officeart/2005/8/layout/process1"/>
    <dgm:cxn modelId="{D7410B5D-2A6E-4CF2-B047-88F27E3CBF62}" type="presOf" srcId="{72BAD239-22FB-4A02-AFBD-DE843DCCDBA9}" destId="{01517FCB-B065-4177-946B-12C3381B2523}" srcOrd="0" destOrd="0" presId="urn:microsoft.com/office/officeart/2005/8/layout/process1"/>
    <dgm:cxn modelId="{D3105B46-3095-4635-A19D-614284ABC27D}" srcId="{D14B90EE-37AA-43A4-8FD5-2DFC82F3017B}" destId="{636D1A30-E22C-4E29-886F-17D4FA06DF80}" srcOrd="0" destOrd="0" parTransId="{90B0101E-1D6D-4F10-8FC3-FFE082CCE0BD}" sibTransId="{73A12D68-B4AE-4952-A536-1D7D6721B51C}"/>
    <dgm:cxn modelId="{9A42CD70-78AD-427E-B352-6AC0EE146DD0}" srcId="{D14B90EE-37AA-43A4-8FD5-2DFC82F3017B}" destId="{C56EA3DA-6F58-44F1-BE74-F92B0A47145F}" srcOrd="2" destOrd="0" parTransId="{89640BAA-8F7A-4486-A4F7-45F68204C6EE}" sibTransId="{72BAD239-22FB-4A02-AFBD-DE843DCCDBA9}"/>
    <dgm:cxn modelId="{AE37ECA4-C19A-47EF-A0A8-3E7E66357D1B}" type="presOf" srcId="{297AAF72-8D7F-4BB1-85A0-AFBCEF94D9CA}" destId="{641634D4-E653-4823-AEA5-D3646F766B8F}" srcOrd="0" destOrd="0" presId="urn:microsoft.com/office/officeart/2005/8/layout/process1"/>
    <dgm:cxn modelId="{A2A6E0B2-D0A7-41CA-9B9A-58D0CC540EBF}" type="presOf" srcId="{D14B90EE-37AA-43A4-8FD5-2DFC82F3017B}" destId="{F1CEE540-24C9-4E8D-9F86-1C9A3AF05BCD}" srcOrd="0" destOrd="0" presId="urn:microsoft.com/office/officeart/2005/8/layout/process1"/>
    <dgm:cxn modelId="{052831CB-A16F-4BD6-AA65-9AFEDDBE70F7}" type="presOf" srcId="{154C6585-685E-47D9-A524-99E0C832EE7F}" destId="{D2C481BB-8FB0-4BB8-AA48-DADBCD0F9540}" srcOrd="0" destOrd="0" presId="urn:microsoft.com/office/officeart/2005/8/layout/process1"/>
    <dgm:cxn modelId="{8FB5B8DF-F07C-46CA-90AF-22103DCAFDF2}" srcId="{D14B90EE-37AA-43A4-8FD5-2DFC82F3017B}" destId="{297AAF72-8D7F-4BB1-85A0-AFBCEF94D9CA}" srcOrd="1" destOrd="0" parTransId="{B8BC79C8-6F13-4342-8234-20201D8BE32F}" sibTransId="{00EB5D19-105E-43D4-B10A-DA6DB3ABD28A}"/>
    <dgm:cxn modelId="{D4C88EEA-B630-454E-A78C-F308780E2BC6}" type="presOf" srcId="{00EB5D19-105E-43D4-B10A-DA6DB3ABD28A}" destId="{878F7BE2-7625-48A4-9C13-2863FA8F6B6D}" srcOrd="0" destOrd="0" presId="urn:microsoft.com/office/officeart/2005/8/layout/process1"/>
    <dgm:cxn modelId="{F64935F8-1CDF-4F19-8BA7-299E8EED0EE4}" srcId="{D14B90EE-37AA-43A4-8FD5-2DFC82F3017B}" destId="{154C6585-685E-47D9-A524-99E0C832EE7F}" srcOrd="3" destOrd="0" parTransId="{B89971F9-CCB7-45A1-8760-5E4CFF3A9944}" sibTransId="{43AD39B7-812B-4703-971F-F24199077C86}"/>
    <dgm:cxn modelId="{B5BDF2AE-DEE1-4BBB-978C-3012E29A23ED}" type="presParOf" srcId="{F1CEE540-24C9-4E8D-9F86-1C9A3AF05BCD}" destId="{CBB35015-3CEC-4436-B147-C7386778D8A5}" srcOrd="0" destOrd="0" presId="urn:microsoft.com/office/officeart/2005/8/layout/process1"/>
    <dgm:cxn modelId="{5BB412B6-20B9-4DFF-AD32-1703237A8455}" type="presParOf" srcId="{F1CEE540-24C9-4E8D-9F86-1C9A3AF05BCD}" destId="{51A67D97-082F-4700-9173-4F3A84DE75C5}" srcOrd="1" destOrd="0" presId="urn:microsoft.com/office/officeart/2005/8/layout/process1"/>
    <dgm:cxn modelId="{7079E719-B898-4844-9FCC-A97D804A830D}" type="presParOf" srcId="{51A67D97-082F-4700-9173-4F3A84DE75C5}" destId="{7BCB4AE2-7E9D-4C08-9F44-0F0B56A5ADFE}" srcOrd="0" destOrd="0" presId="urn:microsoft.com/office/officeart/2005/8/layout/process1"/>
    <dgm:cxn modelId="{087CE9C0-9FFC-4E0F-A54C-EAE82407A22A}" type="presParOf" srcId="{F1CEE540-24C9-4E8D-9F86-1C9A3AF05BCD}" destId="{641634D4-E653-4823-AEA5-D3646F766B8F}" srcOrd="2" destOrd="0" presId="urn:microsoft.com/office/officeart/2005/8/layout/process1"/>
    <dgm:cxn modelId="{0E5DCD7F-92AC-4478-95D3-BFDA83EEF2E6}" type="presParOf" srcId="{F1CEE540-24C9-4E8D-9F86-1C9A3AF05BCD}" destId="{878F7BE2-7625-48A4-9C13-2863FA8F6B6D}" srcOrd="3" destOrd="0" presId="urn:microsoft.com/office/officeart/2005/8/layout/process1"/>
    <dgm:cxn modelId="{C8B25227-3B29-4D4B-BE22-FFBE1643C389}" type="presParOf" srcId="{878F7BE2-7625-48A4-9C13-2863FA8F6B6D}" destId="{88841EE8-CCC3-43F5-AB6A-43835A1B7A4D}" srcOrd="0" destOrd="0" presId="urn:microsoft.com/office/officeart/2005/8/layout/process1"/>
    <dgm:cxn modelId="{E13F218C-0560-48C9-A5E5-40BB19785578}" type="presParOf" srcId="{F1CEE540-24C9-4E8D-9F86-1C9A3AF05BCD}" destId="{E5795D40-E448-46A3-9CBB-2B924476FBF6}" srcOrd="4" destOrd="0" presId="urn:microsoft.com/office/officeart/2005/8/layout/process1"/>
    <dgm:cxn modelId="{C5C06F51-94B8-42A5-AE74-FC6B17D0D344}" type="presParOf" srcId="{F1CEE540-24C9-4E8D-9F86-1C9A3AF05BCD}" destId="{01517FCB-B065-4177-946B-12C3381B2523}" srcOrd="5" destOrd="0" presId="urn:microsoft.com/office/officeart/2005/8/layout/process1"/>
    <dgm:cxn modelId="{516623BA-C0A1-40EE-918C-86D26200C9F4}" type="presParOf" srcId="{01517FCB-B065-4177-946B-12C3381B2523}" destId="{27FE9102-3D03-4A2B-BBD5-EBEE804A9AC2}" srcOrd="0" destOrd="0" presId="urn:microsoft.com/office/officeart/2005/8/layout/process1"/>
    <dgm:cxn modelId="{5DC9D56F-7C45-46E8-9947-A96823585BE3}" type="presParOf" srcId="{F1CEE540-24C9-4E8D-9F86-1C9A3AF05BCD}" destId="{D2C481BB-8FB0-4BB8-AA48-DADBCD0F954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D7511A-A02D-4C03-98E1-84011B7687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07F99D-03A5-48B9-A8EC-020A86500AF5}">
      <dgm:prSet phldrT="[Texte]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dirty="0"/>
            <a:t>sociologie de la santé</a:t>
          </a:r>
        </a:p>
      </dgm:t>
    </dgm:pt>
    <dgm:pt modelId="{915C51F1-1CB7-4EE0-BACD-799ECD7A006E}" type="parTrans" cxnId="{6C514C55-F65F-4B9A-8773-DAA72E48896C}">
      <dgm:prSet/>
      <dgm:spPr/>
      <dgm:t>
        <a:bodyPr/>
        <a:lstStyle/>
        <a:p>
          <a:endParaRPr lang="fr-FR"/>
        </a:p>
      </dgm:t>
    </dgm:pt>
    <dgm:pt modelId="{73D33F6E-4FD4-42A4-9793-CADF9CCA0A38}" type="sibTrans" cxnId="{6C514C55-F65F-4B9A-8773-DAA72E48896C}">
      <dgm:prSet/>
      <dgm:spPr/>
      <dgm:t>
        <a:bodyPr/>
        <a:lstStyle/>
        <a:p>
          <a:endParaRPr lang="fr-FR"/>
        </a:p>
      </dgm:t>
    </dgm:pt>
    <dgm:pt modelId="{859F9266-5DAE-41A8-A282-77D31A00CA10}">
      <dgm:prSet phldrT="[Texte]"/>
      <dgm:spPr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/>
            <a:t>approches biographiques</a:t>
          </a:r>
        </a:p>
      </dgm:t>
    </dgm:pt>
    <dgm:pt modelId="{98267FF6-9BAD-446A-9B0C-90939791788A}" type="parTrans" cxnId="{4C00752E-CFA2-4E51-A86C-1C56C4F12854}">
      <dgm:prSet/>
      <dgm:spPr/>
      <dgm:t>
        <a:bodyPr/>
        <a:lstStyle/>
        <a:p>
          <a:endParaRPr lang="fr-FR"/>
        </a:p>
      </dgm:t>
    </dgm:pt>
    <dgm:pt modelId="{74DE70D0-6744-4400-AC72-6255D05F601E}" type="sibTrans" cxnId="{4C00752E-CFA2-4E51-A86C-1C56C4F12854}">
      <dgm:prSet/>
      <dgm:spPr/>
      <dgm:t>
        <a:bodyPr/>
        <a:lstStyle/>
        <a:p>
          <a:endParaRPr lang="fr-FR"/>
        </a:p>
      </dgm:t>
    </dgm:pt>
    <dgm:pt modelId="{1C7702D2-17C5-43B7-8634-F215A8474883}">
      <dgm:prSet phldrT="[Texte]"/>
      <dgm:spPr>
        <a:solidFill>
          <a:schemeClr val="tx1">
            <a:lumMod val="40000"/>
            <a:lumOff val="60000"/>
          </a:schemeClr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fr-FR" dirty="0"/>
            <a:t>éthique</a:t>
          </a:r>
        </a:p>
      </dgm:t>
    </dgm:pt>
    <dgm:pt modelId="{9844008D-F7DF-4F1A-8913-48A7CA20BB46}" type="parTrans" cxnId="{21C4C628-FB6C-48AD-80BB-57D5F73433DC}">
      <dgm:prSet/>
      <dgm:spPr/>
      <dgm:t>
        <a:bodyPr/>
        <a:lstStyle/>
        <a:p>
          <a:endParaRPr lang="fr-FR"/>
        </a:p>
      </dgm:t>
    </dgm:pt>
    <dgm:pt modelId="{C9EB5BD9-8340-4538-8DEB-E9E7E07CB061}" type="sibTrans" cxnId="{21C4C628-FB6C-48AD-80BB-57D5F73433DC}">
      <dgm:prSet/>
      <dgm:spPr/>
      <dgm:t>
        <a:bodyPr/>
        <a:lstStyle/>
        <a:p>
          <a:endParaRPr lang="fr-FR"/>
        </a:p>
      </dgm:t>
    </dgm:pt>
    <dgm:pt modelId="{49A3B325-E225-4731-BCF3-8FEED9289678}">
      <dgm:prSet phldrT="[Texte]"/>
      <dgm:spPr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20000"/>
              <a:lumOff val="80000"/>
            </a:schemeClr>
          </a:solidFill>
        </a:ln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clinique</a:t>
          </a:r>
        </a:p>
      </dgm:t>
    </dgm:pt>
    <dgm:pt modelId="{7C122ACD-F895-495B-A20D-48B7FDD68051}" type="parTrans" cxnId="{C3A0A5CC-1CBD-4191-AAC0-95484142B4C9}">
      <dgm:prSet/>
      <dgm:spPr/>
      <dgm:t>
        <a:bodyPr/>
        <a:lstStyle/>
        <a:p>
          <a:endParaRPr lang="fr-FR"/>
        </a:p>
      </dgm:t>
    </dgm:pt>
    <dgm:pt modelId="{C40CF9E8-0C80-466F-BE8A-02B1E1FED812}" type="sibTrans" cxnId="{C3A0A5CC-1CBD-4191-AAC0-95484142B4C9}">
      <dgm:prSet/>
      <dgm:spPr/>
      <dgm:t>
        <a:bodyPr/>
        <a:lstStyle/>
        <a:p>
          <a:endParaRPr lang="fr-FR"/>
        </a:p>
      </dgm:t>
    </dgm:pt>
    <dgm:pt modelId="{EF38842C-503A-416C-853E-9C7DD8BE2AB0}" type="pres">
      <dgm:prSet presAssocID="{65D7511A-A02D-4C03-98E1-84011B768787}" presName="diagram" presStyleCnt="0">
        <dgm:presLayoutVars>
          <dgm:dir/>
          <dgm:resizeHandles val="exact"/>
        </dgm:presLayoutVars>
      </dgm:prSet>
      <dgm:spPr/>
    </dgm:pt>
    <dgm:pt modelId="{2CAA387B-598C-47AE-8FCC-21562F572413}" type="pres">
      <dgm:prSet presAssocID="{CB07F99D-03A5-48B9-A8EC-020A86500AF5}" presName="node" presStyleLbl="node1" presStyleIdx="0" presStyleCnt="4" custLinFactNeighborX="672" custLinFactNeighborY="-34734">
        <dgm:presLayoutVars>
          <dgm:bulletEnabled val="1"/>
        </dgm:presLayoutVars>
      </dgm:prSet>
      <dgm:spPr/>
    </dgm:pt>
    <dgm:pt modelId="{970A861B-D06D-4F66-B024-EBC4883CBAD2}" type="pres">
      <dgm:prSet presAssocID="{73D33F6E-4FD4-42A4-9793-CADF9CCA0A38}" presName="sibTrans" presStyleCnt="0"/>
      <dgm:spPr/>
    </dgm:pt>
    <dgm:pt modelId="{1A4F680C-18AB-47A1-9202-3B95DE71E25D}" type="pres">
      <dgm:prSet presAssocID="{859F9266-5DAE-41A8-A282-77D31A00CA10}" presName="node" presStyleLbl="node1" presStyleIdx="1" presStyleCnt="4" custLinFactNeighborX="-13445" custLinFactNeighborY="2825">
        <dgm:presLayoutVars>
          <dgm:bulletEnabled val="1"/>
        </dgm:presLayoutVars>
      </dgm:prSet>
      <dgm:spPr/>
    </dgm:pt>
    <dgm:pt modelId="{710E45C5-3008-4AA1-8568-816EA09164D5}" type="pres">
      <dgm:prSet presAssocID="{74DE70D0-6744-4400-AC72-6255D05F601E}" presName="sibTrans" presStyleCnt="0"/>
      <dgm:spPr/>
    </dgm:pt>
    <dgm:pt modelId="{7D66FCE0-492C-45D1-84E0-6082722397DC}" type="pres">
      <dgm:prSet presAssocID="{1C7702D2-17C5-43B7-8634-F215A8474883}" presName="node" presStyleLbl="node1" presStyleIdx="2" presStyleCnt="4" custLinFactNeighborX="-29580" custLinFactNeighborY="44911">
        <dgm:presLayoutVars>
          <dgm:bulletEnabled val="1"/>
        </dgm:presLayoutVars>
      </dgm:prSet>
      <dgm:spPr/>
    </dgm:pt>
    <dgm:pt modelId="{82675954-1F6B-40C7-8DE1-3B7765FDB7F0}" type="pres">
      <dgm:prSet presAssocID="{C9EB5BD9-8340-4538-8DEB-E9E7E07CB061}" presName="sibTrans" presStyleCnt="0"/>
      <dgm:spPr/>
    </dgm:pt>
    <dgm:pt modelId="{CD21FFDE-C9DA-4C70-A384-FD2BB2B3BA06}" type="pres">
      <dgm:prSet presAssocID="{49A3B325-E225-4731-BCF3-8FEED9289678}" presName="node" presStyleLbl="node1" presStyleIdx="3" presStyleCnt="4" custLinFactNeighborX="-47059" custLinFactNeighborY="2825">
        <dgm:presLayoutVars>
          <dgm:bulletEnabled val="1"/>
        </dgm:presLayoutVars>
      </dgm:prSet>
      <dgm:spPr/>
    </dgm:pt>
  </dgm:ptLst>
  <dgm:cxnLst>
    <dgm:cxn modelId="{21C4C628-FB6C-48AD-80BB-57D5F73433DC}" srcId="{65D7511A-A02D-4C03-98E1-84011B768787}" destId="{1C7702D2-17C5-43B7-8634-F215A8474883}" srcOrd="2" destOrd="0" parTransId="{9844008D-F7DF-4F1A-8913-48A7CA20BB46}" sibTransId="{C9EB5BD9-8340-4538-8DEB-E9E7E07CB061}"/>
    <dgm:cxn modelId="{4C00752E-CFA2-4E51-A86C-1C56C4F12854}" srcId="{65D7511A-A02D-4C03-98E1-84011B768787}" destId="{859F9266-5DAE-41A8-A282-77D31A00CA10}" srcOrd="1" destOrd="0" parTransId="{98267FF6-9BAD-446A-9B0C-90939791788A}" sibTransId="{74DE70D0-6744-4400-AC72-6255D05F601E}"/>
    <dgm:cxn modelId="{0CB05634-E728-43E6-95AB-2429B5681157}" type="presOf" srcId="{859F9266-5DAE-41A8-A282-77D31A00CA10}" destId="{1A4F680C-18AB-47A1-9202-3B95DE71E25D}" srcOrd="0" destOrd="0" presId="urn:microsoft.com/office/officeart/2005/8/layout/default"/>
    <dgm:cxn modelId="{ACB32E68-846E-4D88-90C1-F2EFB9F9EF63}" type="presOf" srcId="{65D7511A-A02D-4C03-98E1-84011B768787}" destId="{EF38842C-503A-416C-853E-9C7DD8BE2AB0}" srcOrd="0" destOrd="0" presId="urn:microsoft.com/office/officeart/2005/8/layout/default"/>
    <dgm:cxn modelId="{6C514C55-F65F-4B9A-8773-DAA72E48896C}" srcId="{65D7511A-A02D-4C03-98E1-84011B768787}" destId="{CB07F99D-03A5-48B9-A8EC-020A86500AF5}" srcOrd="0" destOrd="0" parTransId="{915C51F1-1CB7-4EE0-BACD-799ECD7A006E}" sibTransId="{73D33F6E-4FD4-42A4-9793-CADF9CCA0A38}"/>
    <dgm:cxn modelId="{C3AFC1B9-DAAD-4349-AE30-F557FAFA2EAE}" type="presOf" srcId="{1C7702D2-17C5-43B7-8634-F215A8474883}" destId="{7D66FCE0-492C-45D1-84E0-6082722397DC}" srcOrd="0" destOrd="0" presId="urn:microsoft.com/office/officeart/2005/8/layout/default"/>
    <dgm:cxn modelId="{C3A0A5CC-1CBD-4191-AAC0-95484142B4C9}" srcId="{65D7511A-A02D-4C03-98E1-84011B768787}" destId="{49A3B325-E225-4731-BCF3-8FEED9289678}" srcOrd="3" destOrd="0" parTransId="{7C122ACD-F895-495B-A20D-48B7FDD68051}" sibTransId="{C40CF9E8-0C80-466F-BE8A-02B1E1FED812}"/>
    <dgm:cxn modelId="{F08F54D7-DC75-4A67-943B-B36D14709C58}" type="presOf" srcId="{CB07F99D-03A5-48B9-A8EC-020A86500AF5}" destId="{2CAA387B-598C-47AE-8FCC-21562F572413}" srcOrd="0" destOrd="0" presId="urn:microsoft.com/office/officeart/2005/8/layout/default"/>
    <dgm:cxn modelId="{23B900F7-BA0D-4448-8AEE-6FA33D11F830}" type="presOf" srcId="{49A3B325-E225-4731-BCF3-8FEED9289678}" destId="{CD21FFDE-C9DA-4C70-A384-FD2BB2B3BA06}" srcOrd="0" destOrd="0" presId="urn:microsoft.com/office/officeart/2005/8/layout/default"/>
    <dgm:cxn modelId="{48D9B185-D06E-40ED-8D34-F0C9435CCF6D}" type="presParOf" srcId="{EF38842C-503A-416C-853E-9C7DD8BE2AB0}" destId="{2CAA387B-598C-47AE-8FCC-21562F572413}" srcOrd="0" destOrd="0" presId="urn:microsoft.com/office/officeart/2005/8/layout/default"/>
    <dgm:cxn modelId="{B82F5B6C-F63D-4E75-B162-7D2405054669}" type="presParOf" srcId="{EF38842C-503A-416C-853E-9C7DD8BE2AB0}" destId="{970A861B-D06D-4F66-B024-EBC4883CBAD2}" srcOrd="1" destOrd="0" presId="urn:microsoft.com/office/officeart/2005/8/layout/default"/>
    <dgm:cxn modelId="{0058D723-DE6B-47C3-9C43-CADCD5D52FAC}" type="presParOf" srcId="{EF38842C-503A-416C-853E-9C7DD8BE2AB0}" destId="{1A4F680C-18AB-47A1-9202-3B95DE71E25D}" srcOrd="2" destOrd="0" presId="urn:microsoft.com/office/officeart/2005/8/layout/default"/>
    <dgm:cxn modelId="{795C4A09-BBA6-4901-9F59-3592CE9B41F2}" type="presParOf" srcId="{EF38842C-503A-416C-853E-9C7DD8BE2AB0}" destId="{710E45C5-3008-4AA1-8568-816EA09164D5}" srcOrd="3" destOrd="0" presId="urn:microsoft.com/office/officeart/2005/8/layout/default"/>
    <dgm:cxn modelId="{A272DCF5-C3B3-440D-B87E-CFEC47C86F2A}" type="presParOf" srcId="{EF38842C-503A-416C-853E-9C7DD8BE2AB0}" destId="{7D66FCE0-492C-45D1-84E0-6082722397DC}" srcOrd="4" destOrd="0" presId="urn:microsoft.com/office/officeart/2005/8/layout/default"/>
    <dgm:cxn modelId="{D9732A40-8551-4307-854F-402B179BE916}" type="presParOf" srcId="{EF38842C-503A-416C-853E-9C7DD8BE2AB0}" destId="{82675954-1F6B-40C7-8DE1-3B7765FDB7F0}" srcOrd="5" destOrd="0" presId="urn:microsoft.com/office/officeart/2005/8/layout/default"/>
    <dgm:cxn modelId="{6EA9AC00-5118-4326-A31D-DA26A5F3224C}" type="presParOf" srcId="{EF38842C-503A-416C-853E-9C7DD8BE2AB0}" destId="{CD21FFDE-C9DA-4C70-A384-FD2BB2B3BA0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D7511A-A02D-4C03-98E1-84011B7687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07F99D-03A5-48B9-A8EC-020A86500AF5}">
      <dgm:prSet phldrT="[Texte]"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2000" dirty="0"/>
            <a:t>savoirs issus de l’expérience</a:t>
          </a:r>
        </a:p>
      </dgm:t>
    </dgm:pt>
    <dgm:pt modelId="{915C51F1-1CB7-4EE0-BACD-799ECD7A006E}" type="parTrans" cxnId="{6C514C55-F65F-4B9A-8773-DAA72E48896C}">
      <dgm:prSet/>
      <dgm:spPr/>
      <dgm:t>
        <a:bodyPr/>
        <a:lstStyle/>
        <a:p>
          <a:endParaRPr lang="fr-FR"/>
        </a:p>
      </dgm:t>
    </dgm:pt>
    <dgm:pt modelId="{73D33F6E-4FD4-42A4-9793-CADF9CCA0A38}" type="sibTrans" cxnId="{6C514C55-F65F-4B9A-8773-DAA72E48896C}">
      <dgm:prSet/>
      <dgm:spPr/>
      <dgm:t>
        <a:bodyPr/>
        <a:lstStyle/>
        <a:p>
          <a:endParaRPr lang="fr-FR"/>
        </a:p>
      </dgm:t>
    </dgm:pt>
    <dgm:pt modelId="{859F9266-5DAE-41A8-A282-77D31A00CA10}">
      <dgm:prSet phldrT="[Texte]" custT="1"/>
      <dgm:spPr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sz="2000" dirty="0"/>
            <a:t>savoirs issus de la pratique </a:t>
          </a:r>
        </a:p>
      </dgm:t>
    </dgm:pt>
    <dgm:pt modelId="{98267FF6-9BAD-446A-9B0C-90939791788A}" type="parTrans" cxnId="{4C00752E-CFA2-4E51-A86C-1C56C4F12854}">
      <dgm:prSet/>
      <dgm:spPr/>
      <dgm:t>
        <a:bodyPr/>
        <a:lstStyle/>
        <a:p>
          <a:endParaRPr lang="fr-FR"/>
        </a:p>
      </dgm:t>
    </dgm:pt>
    <dgm:pt modelId="{74DE70D0-6744-4400-AC72-6255D05F601E}" type="sibTrans" cxnId="{4C00752E-CFA2-4E51-A86C-1C56C4F12854}">
      <dgm:prSet/>
      <dgm:spPr/>
      <dgm:t>
        <a:bodyPr/>
        <a:lstStyle/>
        <a:p>
          <a:endParaRPr lang="fr-FR"/>
        </a:p>
      </dgm:t>
    </dgm:pt>
    <dgm:pt modelId="{49A3B325-E225-4731-BCF3-8FEED9289678}">
      <dgm:prSet phldrT="[Texte]" custT="1"/>
      <dgm:spPr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20000"/>
              <a:lumOff val="80000"/>
            </a:schemeClr>
          </a:solidFill>
        </a:ln>
      </dgm:spPr>
      <dgm:t>
        <a:bodyPr/>
        <a:lstStyle/>
        <a:p>
          <a:r>
            <a:rPr lang="fr-FR" sz="2000" dirty="0">
              <a:solidFill>
                <a:schemeClr val="tx1"/>
              </a:solidFill>
            </a:rPr>
            <a:t>savoirs scientifiques</a:t>
          </a:r>
        </a:p>
      </dgm:t>
    </dgm:pt>
    <dgm:pt modelId="{7C122ACD-F895-495B-A20D-48B7FDD68051}" type="parTrans" cxnId="{C3A0A5CC-1CBD-4191-AAC0-95484142B4C9}">
      <dgm:prSet/>
      <dgm:spPr/>
      <dgm:t>
        <a:bodyPr/>
        <a:lstStyle/>
        <a:p>
          <a:endParaRPr lang="fr-FR"/>
        </a:p>
      </dgm:t>
    </dgm:pt>
    <dgm:pt modelId="{C40CF9E8-0C80-466F-BE8A-02B1E1FED812}" type="sibTrans" cxnId="{C3A0A5CC-1CBD-4191-AAC0-95484142B4C9}">
      <dgm:prSet/>
      <dgm:spPr/>
      <dgm:t>
        <a:bodyPr/>
        <a:lstStyle/>
        <a:p>
          <a:endParaRPr lang="fr-FR"/>
        </a:p>
      </dgm:t>
    </dgm:pt>
    <dgm:pt modelId="{EF38842C-503A-416C-853E-9C7DD8BE2AB0}" type="pres">
      <dgm:prSet presAssocID="{65D7511A-A02D-4C03-98E1-84011B768787}" presName="diagram" presStyleCnt="0">
        <dgm:presLayoutVars>
          <dgm:dir/>
          <dgm:resizeHandles val="exact"/>
        </dgm:presLayoutVars>
      </dgm:prSet>
      <dgm:spPr/>
    </dgm:pt>
    <dgm:pt modelId="{2CAA387B-598C-47AE-8FCC-21562F572413}" type="pres">
      <dgm:prSet presAssocID="{CB07F99D-03A5-48B9-A8EC-020A86500AF5}" presName="node" presStyleLbl="node1" presStyleIdx="0" presStyleCnt="3" custLinFactNeighborX="672" custLinFactNeighborY="-34734">
        <dgm:presLayoutVars>
          <dgm:bulletEnabled val="1"/>
        </dgm:presLayoutVars>
      </dgm:prSet>
      <dgm:spPr/>
    </dgm:pt>
    <dgm:pt modelId="{970A861B-D06D-4F66-B024-EBC4883CBAD2}" type="pres">
      <dgm:prSet presAssocID="{73D33F6E-4FD4-42A4-9793-CADF9CCA0A38}" presName="sibTrans" presStyleCnt="0"/>
      <dgm:spPr/>
    </dgm:pt>
    <dgm:pt modelId="{1A4F680C-18AB-47A1-9202-3B95DE71E25D}" type="pres">
      <dgm:prSet presAssocID="{859F9266-5DAE-41A8-A282-77D31A00CA10}" presName="node" presStyleLbl="node1" presStyleIdx="1" presStyleCnt="3" custLinFactNeighborX="-4048" custLinFactNeighborY="-1906">
        <dgm:presLayoutVars>
          <dgm:bulletEnabled val="1"/>
        </dgm:presLayoutVars>
      </dgm:prSet>
      <dgm:spPr/>
    </dgm:pt>
    <dgm:pt modelId="{710E45C5-3008-4AA1-8568-816EA09164D5}" type="pres">
      <dgm:prSet presAssocID="{74DE70D0-6744-4400-AC72-6255D05F601E}" presName="sibTrans" presStyleCnt="0"/>
      <dgm:spPr/>
    </dgm:pt>
    <dgm:pt modelId="{CD21FFDE-C9DA-4C70-A384-FD2BB2B3BA06}" type="pres">
      <dgm:prSet presAssocID="{49A3B325-E225-4731-BCF3-8FEED9289678}" presName="node" presStyleLbl="node1" presStyleIdx="2" presStyleCnt="3" custLinFactNeighborX="182" custLinFactNeighborY="4893">
        <dgm:presLayoutVars>
          <dgm:bulletEnabled val="1"/>
        </dgm:presLayoutVars>
      </dgm:prSet>
      <dgm:spPr/>
    </dgm:pt>
  </dgm:ptLst>
  <dgm:cxnLst>
    <dgm:cxn modelId="{4C00752E-CFA2-4E51-A86C-1C56C4F12854}" srcId="{65D7511A-A02D-4C03-98E1-84011B768787}" destId="{859F9266-5DAE-41A8-A282-77D31A00CA10}" srcOrd="1" destOrd="0" parTransId="{98267FF6-9BAD-446A-9B0C-90939791788A}" sibTransId="{74DE70D0-6744-4400-AC72-6255D05F601E}"/>
    <dgm:cxn modelId="{0CB05634-E728-43E6-95AB-2429B5681157}" type="presOf" srcId="{859F9266-5DAE-41A8-A282-77D31A00CA10}" destId="{1A4F680C-18AB-47A1-9202-3B95DE71E25D}" srcOrd="0" destOrd="0" presId="urn:microsoft.com/office/officeart/2005/8/layout/default"/>
    <dgm:cxn modelId="{ACB32E68-846E-4D88-90C1-F2EFB9F9EF63}" type="presOf" srcId="{65D7511A-A02D-4C03-98E1-84011B768787}" destId="{EF38842C-503A-416C-853E-9C7DD8BE2AB0}" srcOrd="0" destOrd="0" presId="urn:microsoft.com/office/officeart/2005/8/layout/default"/>
    <dgm:cxn modelId="{6C514C55-F65F-4B9A-8773-DAA72E48896C}" srcId="{65D7511A-A02D-4C03-98E1-84011B768787}" destId="{CB07F99D-03A5-48B9-A8EC-020A86500AF5}" srcOrd="0" destOrd="0" parTransId="{915C51F1-1CB7-4EE0-BACD-799ECD7A006E}" sibTransId="{73D33F6E-4FD4-42A4-9793-CADF9CCA0A38}"/>
    <dgm:cxn modelId="{C3A0A5CC-1CBD-4191-AAC0-95484142B4C9}" srcId="{65D7511A-A02D-4C03-98E1-84011B768787}" destId="{49A3B325-E225-4731-BCF3-8FEED9289678}" srcOrd="2" destOrd="0" parTransId="{7C122ACD-F895-495B-A20D-48B7FDD68051}" sibTransId="{C40CF9E8-0C80-466F-BE8A-02B1E1FED812}"/>
    <dgm:cxn modelId="{F08F54D7-DC75-4A67-943B-B36D14709C58}" type="presOf" srcId="{CB07F99D-03A5-48B9-A8EC-020A86500AF5}" destId="{2CAA387B-598C-47AE-8FCC-21562F572413}" srcOrd="0" destOrd="0" presId="urn:microsoft.com/office/officeart/2005/8/layout/default"/>
    <dgm:cxn modelId="{23B900F7-BA0D-4448-8AEE-6FA33D11F830}" type="presOf" srcId="{49A3B325-E225-4731-BCF3-8FEED9289678}" destId="{CD21FFDE-C9DA-4C70-A384-FD2BB2B3BA06}" srcOrd="0" destOrd="0" presId="urn:microsoft.com/office/officeart/2005/8/layout/default"/>
    <dgm:cxn modelId="{48D9B185-D06E-40ED-8D34-F0C9435CCF6D}" type="presParOf" srcId="{EF38842C-503A-416C-853E-9C7DD8BE2AB0}" destId="{2CAA387B-598C-47AE-8FCC-21562F572413}" srcOrd="0" destOrd="0" presId="urn:microsoft.com/office/officeart/2005/8/layout/default"/>
    <dgm:cxn modelId="{B82F5B6C-F63D-4E75-B162-7D2405054669}" type="presParOf" srcId="{EF38842C-503A-416C-853E-9C7DD8BE2AB0}" destId="{970A861B-D06D-4F66-B024-EBC4883CBAD2}" srcOrd="1" destOrd="0" presId="urn:microsoft.com/office/officeart/2005/8/layout/default"/>
    <dgm:cxn modelId="{0058D723-DE6B-47C3-9C43-CADCD5D52FAC}" type="presParOf" srcId="{EF38842C-503A-416C-853E-9C7DD8BE2AB0}" destId="{1A4F680C-18AB-47A1-9202-3B95DE71E25D}" srcOrd="2" destOrd="0" presId="urn:microsoft.com/office/officeart/2005/8/layout/default"/>
    <dgm:cxn modelId="{795C4A09-BBA6-4901-9F59-3592CE9B41F2}" type="presParOf" srcId="{EF38842C-503A-416C-853E-9C7DD8BE2AB0}" destId="{710E45C5-3008-4AA1-8568-816EA09164D5}" srcOrd="3" destOrd="0" presId="urn:microsoft.com/office/officeart/2005/8/layout/default"/>
    <dgm:cxn modelId="{6EA9AC00-5118-4326-A31D-DA26A5F3224C}" type="presParOf" srcId="{EF38842C-503A-416C-853E-9C7DD8BE2AB0}" destId="{CD21FFDE-C9DA-4C70-A384-FD2BB2B3BA0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DEA348-D405-4477-8DE6-B9B855F649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1C1742D-0ACD-40E6-86D5-1E4241454658}">
      <dgm:prSet phldrT="[Texte]" custT="1"/>
      <dgm:spPr>
        <a:solidFill>
          <a:schemeClr val="tx1"/>
        </a:solidFill>
      </dgm:spPr>
      <dgm:t>
        <a:bodyPr/>
        <a:lstStyle/>
        <a:p>
          <a:pPr>
            <a:buNone/>
          </a:pPr>
          <a:r>
            <a:rPr lang="fr-FR" sz="20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rPr>
            <a:t>10 </a:t>
          </a:r>
          <a:r>
            <a:rPr lang="fr-FR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rPr>
            <a:t>monographies de personnes atteintes du cancer</a:t>
          </a:r>
          <a:endParaRPr lang="fr-FR" sz="2000" dirty="0"/>
        </a:p>
      </dgm:t>
    </dgm:pt>
    <dgm:pt modelId="{AF09FB63-6766-4E28-A93F-09997EF6F630}" type="parTrans" cxnId="{9DB942F8-648A-49BE-AD47-8305E2CDBF81}">
      <dgm:prSet/>
      <dgm:spPr/>
      <dgm:t>
        <a:bodyPr/>
        <a:lstStyle/>
        <a:p>
          <a:endParaRPr lang="fr-FR"/>
        </a:p>
      </dgm:t>
    </dgm:pt>
    <dgm:pt modelId="{082EC161-E588-4D45-9A52-6697B8FF01F5}" type="sibTrans" cxnId="{9DB942F8-648A-49BE-AD47-8305E2CDBF81}">
      <dgm:prSet/>
      <dgm:spPr/>
      <dgm:t>
        <a:bodyPr/>
        <a:lstStyle/>
        <a:p>
          <a:endParaRPr lang="fr-FR"/>
        </a:p>
      </dgm:t>
    </dgm:pt>
    <dgm:pt modelId="{DC6CD2A2-63A2-4FFE-95D8-B2D741473ADE}">
      <dgm:prSet phldrT="[Texte]" custT="1"/>
      <dgm:spPr>
        <a:solidFill>
          <a:schemeClr val="tx1"/>
        </a:solidFill>
      </dgm:spPr>
      <dgm:t>
        <a:bodyPr/>
        <a:lstStyle/>
        <a:p>
          <a:pPr>
            <a:buNone/>
          </a:pPr>
          <a:r>
            <a:rPr lang="fr-FR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rPr>
            <a:t>12 monographies de professionnels de santé </a:t>
          </a:r>
          <a:r>
            <a: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travaillant à l’hôpital </a:t>
          </a:r>
          <a:endParaRPr lang="fr-FR" sz="2000" dirty="0"/>
        </a:p>
      </dgm:t>
    </dgm:pt>
    <dgm:pt modelId="{2EEE0A49-778D-4262-8045-7C3AF0DBE059}" type="parTrans" cxnId="{4FD48EB3-0045-43BD-BB42-8D00CC4996D4}">
      <dgm:prSet/>
      <dgm:spPr/>
      <dgm:t>
        <a:bodyPr/>
        <a:lstStyle/>
        <a:p>
          <a:endParaRPr lang="fr-FR"/>
        </a:p>
      </dgm:t>
    </dgm:pt>
    <dgm:pt modelId="{28D58684-E447-496C-894B-07A62B668CF5}" type="sibTrans" cxnId="{4FD48EB3-0045-43BD-BB42-8D00CC4996D4}">
      <dgm:prSet/>
      <dgm:spPr/>
      <dgm:t>
        <a:bodyPr/>
        <a:lstStyle/>
        <a:p>
          <a:endParaRPr lang="fr-FR"/>
        </a:p>
      </dgm:t>
    </dgm:pt>
    <dgm:pt modelId="{C5FFC23D-58B7-49EA-9BF4-BE77AAB006D4}">
      <dgm:prSet phldrT="[Texte]" custT="1"/>
      <dgm:spPr>
        <a:solidFill>
          <a:schemeClr val="tx1"/>
        </a:solidFill>
      </dgm:spPr>
      <dgm:t>
        <a:bodyPr/>
        <a:lstStyle/>
        <a:p>
          <a:pPr>
            <a:buNone/>
          </a:pPr>
          <a:r>
            <a:rPr lang="fr-FR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rPr>
            <a:t>12 monographies de professionnels de santé </a:t>
          </a:r>
          <a:r>
            <a: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travaillant en ville </a:t>
          </a:r>
          <a:endParaRPr lang="fr-FR" sz="2000" dirty="0"/>
        </a:p>
      </dgm:t>
    </dgm:pt>
    <dgm:pt modelId="{2AAD371E-D652-4FE5-BC5D-3C5A06009880}" type="parTrans" cxnId="{38BB2455-24E1-498E-9E91-BB5980173A8D}">
      <dgm:prSet/>
      <dgm:spPr/>
      <dgm:t>
        <a:bodyPr/>
        <a:lstStyle/>
        <a:p>
          <a:endParaRPr lang="fr-FR"/>
        </a:p>
      </dgm:t>
    </dgm:pt>
    <dgm:pt modelId="{0234DBF3-AAE3-4793-9AE6-D5BF7E07C3B9}" type="sibTrans" cxnId="{38BB2455-24E1-498E-9E91-BB5980173A8D}">
      <dgm:prSet/>
      <dgm:spPr/>
      <dgm:t>
        <a:bodyPr/>
        <a:lstStyle/>
        <a:p>
          <a:endParaRPr lang="fr-FR"/>
        </a:p>
      </dgm:t>
    </dgm:pt>
    <dgm:pt modelId="{632D6DC2-7BA6-4AEF-A34E-D8701436D2E3}" type="pres">
      <dgm:prSet presAssocID="{3DDEA348-D405-4477-8DE6-B9B855F649D8}" presName="diagram" presStyleCnt="0">
        <dgm:presLayoutVars>
          <dgm:dir/>
          <dgm:resizeHandles val="exact"/>
        </dgm:presLayoutVars>
      </dgm:prSet>
      <dgm:spPr/>
    </dgm:pt>
    <dgm:pt modelId="{69A203F9-1C3A-420E-B153-83A634B58055}" type="pres">
      <dgm:prSet presAssocID="{91C1742D-0ACD-40E6-86D5-1E4241454658}" presName="node" presStyleLbl="node1" presStyleIdx="0" presStyleCnt="3" custScaleX="206613" custScaleY="97222">
        <dgm:presLayoutVars>
          <dgm:bulletEnabled val="1"/>
        </dgm:presLayoutVars>
      </dgm:prSet>
      <dgm:spPr/>
    </dgm:pt>
    <dgm:pt modelId="{A81C0823-770C-479D-982B-D6CF8B9BC3F9}" type="pres">
      <dgm:prSet presAssocID="{082EC161-E588-4D45-9A52-6697B8FF01F5}" presName="sibTrans" presStyleCnt="0"/>
      <dgm:spPr/>
    </dgm:pt>
    <dgm:pt modelId="{504CCFF4-AB32-4502-8A4E-3642D49F4C2F}" type="pres">
      <dgm:prSet presAssocID="{DC6CD2A2-63A2-4FFE-95D8-B2D741473ADE}" presName="node" presStyleLbl="node1" presStyleIdx="1" presStyleCnt="3" custScaleX="204259">
        <dgm:presLayoutVars>
          <dgm:bulletEnabled val="1"/>
        </dgm:presLayoutVars>
      </dgm:prSet>
      <dgm:spPr/>
    </dgm:pt>
    <dgm:pt modelId="{5F0B49F4-BAD6-4AE8-81CE-748E167A8096}" type="pres">
      <dgm:prSet presAssocID="{28D58684-E447-496C-894B-07A62B668CF5}" presName="sibTrans" presStyleCnt="0"/>
      <dgm:spPr/>
    </dgm:pt>
    <dgm:pt modelId="{026E1319-CF2C-4D9F-9412-B13EAE7E3E1B}" type="pres">
      <dgm:prSet presAssocID="{C5FFC23D-58B7-49EA-9BF4-BE77AAB006D4}" presName="node" presStyleLbl="node1" presStyleIdx="2" presStyleCnt="3" custScaleX="205329">
        <dgm:presLayoutVars>
          <dgm:bulletEnabled val="1"/>
        </dgm:presLayoutVars>
      </dgm:prSet>
      <dgm:spPr/>
    </dgm:pt>
  </dgm:ptLst>
  <dgm:cxnLst>
    <dgm:cxn modelId="{35BBC341-1B02-4FFF-8C73-3C52A60F3C5C}" type="presOf" srcId="{3DDEA348-D405-4477-8DE6-B9B855F649D8}" destId="{632D6DC2-7BA6-4AEF-A34E-D8701436D2E3}" srcOrd="0" destOrd="0" presId="urn:microsoft.com/office/officeart/2005/8/layout/default"/>
    <dgm:cxn modelId="{874E5554-1BCB-448C-A574-02CDD666B5C6}" type="presOf" srcId="{DC6CD2A2-63A2-4FFE-95D8-B2D741473ADE}" destId="{504CCFF4-AB32-4502-8A4E-3642D49F4C2F}" srcOrd="0" destOrd="0" presId="urn:microsoft.com/office/officeart/2005/8/layout/default"/>
    <dgm:cxn modelId="{38BB2455-24E1-498E-9E91-BB5980173A8D}" srcId="{3DDEA348-D405-4477-8DE6-B9B855F649D8}" destId="{C5FFC23D-58B7-49EA-9BF4-BE77AAB006D4}" srcOrd="2" destOrd="0" parTransId="{2AAD371E-D652-4FE5-BC5D-3C5A06009880}" sibTransId="{0234DBF3-AAE3-4793-9AE6-D5BF7E07C3B9}"/>
    <dgm:cxn modelId="{6ABC79AE-96C3-4430-8566-A4C227E747C2}" type="presOf" srcId="{91C1742D-0ACD-40E6-86D5-1E4241454658}" destId="{69A203F9-1C3A-420E-B153-83A634B58055}" srcOrd="0" destOrd="0" presId="urn:microsoft.com/office/officeart/2005/8/layout/default"/>
    <dgm:cxn modelId="{4FD48EB3-0045-43BD-BB42-8D00CC4996D4}" srcId="{3DDEA348-D405-4477-8DE6-B9B855F649D8}" destId="{DC6CD2A2-63A2-4FFE-95D8-B2D741473ADE}" srcOrd="1" destOrd="0" parTransId="{2EEE0A49-778D-4262-8045-7C3AF0DBE059}" sibTransId="{28D58684-E447-496C-894B-07A62B668CF5}"/>
    <dgm:cxn modelId="{4D3B8EE9-8BD1-43B7-9E7A-6755981B0D2E}" type="presOf" srcId="{C5FFC23D-58B7-49EA-9BF4-BE77AAB006D4}" destId="{026E1319-CF2C-4D9F-9412-B13EAE7E3E1B}" srcOrd="0" destOrd="0" presId="urn:microsoft.com/office/officeart/2005/8/layout/default"/>
    <dgm:cxn modelId="{9DB942F8-648A-49BE-AD47-8305E2CDBF81}" srcId="{3DDEA348-D405-4477-8DE6-B9B855F649D8}" destId="{91C1742D-0ACD-40E6-86D5-1E4241454658}" srcOrd="0" destOrd="0" parTransId="{AF09FB63-6766-4E28-A93F-09997EF6F630}" sibTransId="{082EC161-E588-4D45-9A52-6697B8FF01F5}"/>
    <dgm:cxn modelId="{8556EE36-E3E7-4ADB-A512-363374B3BDDD}" type="presParOf" srcId="{632D6DC2-7BA6-4AEF-A34E-D8701436D2E3}" destId="{69A203F9-1C3A-420E-B153-83A634B58055}" srcOrd="0" destOrd="0" presId="urn:microsoft.com/office/officeart/2005/8/layout/default"/>
    <dgm:cxn modelId="{B94AB624-1CF3-4E01-8B2D-B3B66026045E}" type="presParOf" srcId="{632D6DC2-7BA6-4AEF-A34E-D8701436D2E3}" destId="{A81C0823-770C-479D-982B-D6CF8B9BC3F9}" srcOrd="1" destOrd="0" presId="urn:microsoft.com/office/officeart/2005/8/layout/default"/>
    <dgm:cxn modelId="{1435AAA3-1596-4D38-8FF2-FE99B2B36E9A}" type="presParOf" srcId="{632D6DC2-7BA6-4AEF-A34E-D8701436D2E3}" destId="{504CCFF4-AB32-4502-8A4E-3642D49F4C2F}" srcOrd="2" destOrd="0" presId="urn:microsoft.com/office/officeart/2005/8/layout/default"/>
    <dgm:cxn modelId="{6BE2FF19-18FF-48A3-AAFD-C48BE210E2B2}" type="presParOf" srcId="{632D6DC2-7BA6-4AEF-A34E-D8701436D2E3}" destId="{5F0B49F4-BAD6-4AE8-81CE-748E167A8096}" srcOrd="3" destOrd="0" presId="urn:microsoft.com/office/officeart/2005/8/layout/default"/>
    <dgm:cxn modelId="{1FB57A59-A4A4-4841-9CA4-707C9100F010}" type="presParOf" srcId="{632D6DC2-7BA6-4AEF-A34E-D8701436D2E3}" destId="{026E1319-CF2C-4D9F-9412-B13EAE7E3E1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35015-3CEC-4436-B147-C7386778D8A5}">
      <dsp:nvSpPr>
        <dsp:cNvPr id="0" name=""/>
        <dsp:cNvSpPr/>
      </dsp:nvSpPr>
      <dsp:spPr>
        <a:xfrm>
          <a:off x="516280" y="127000"/>
          <a:ext cx="2020453" cy="2041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Exploration de l'expérience que la personne atteinte d'un cancer fait de l'organisation des soins par parcours </a:t>
          </a:r>
        </a:p>
      </dsp:txBody>
      <dsp:txXfrm>
        <a:off x="575457" y="186177"/>
        <a:ext cx="1902099" cy="1923433"/>
      </dsp:txXfrm>
    </dsp:sp>
    <dsp:sp modelId="{51A67D97-082F-4700-9173-4F3A84DE75C5}">
      <dsp:nvSpPr>
        <dsp:cNvPr id="0" name=""/>
        <dsp:cNvSpPr/>
      </dsp:nvSpPr>
      <dsp:spPr>
        <a:xfrm>
          <a:off x="2999795" y="1425649"/>
          <a:ext cx="1053658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2999795" y="1525863"/>
        <a:ext cx="903336" cy="300644"/>
      </dsp:txXfrm>
    </dsp:sp>
    <dsp:sp modelId="{641634D4-E653-4823-AEA5-D3646F766B8F}">
      <dsp:nvSpPr>
        <dsp:cNvPr id="0" name=""/>
        <dsp:cNvSpPr/>
      </dsp:nvSpPr>
      <dsp:spPr>
        <a:xfrm>
          <a:off x="4458852" y="1168353"/>
          <a:ext cx="2020453" cy="2041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Démarche de co-construction</a:t>
          </a:r>
        </a:p>
      </dsp:txBody>
      <dsp:txXfrm>
        <a:off x="4518029" y="1227530"/>
        <a:ext cx="1902099" cy="1923433"/>
      </dsp:txXfrm>
    </dsp:sp>
    <dsp:sp modelId="{878F7BE2-7625-48A4-9C13-2863FA8F6B6D}">
      <dsp:nvSpPr>
        <dsp:cNvPr id="0" name=""/>
        <dsp:cNvSpPr/>
      </dsp:nvSpPr>
      <dsp:spPr>
        <a:xfrm rot="909">
          <a:off x="6900715" y="1939207"/>
          <a:ext cx="893388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6900715" y="2039401"/>
        <a:ext cx="743066" cy="300644"/>
      </dsp:txXfrm>
    </dsp:sp>
    <dsp:sp modelId="{E5795D40-E448-46A3-9CBB-2B924476FBF6}">
      <dsp:nvSpPr>
        <dsp:cNvPr id="0" name=""/>
        <dsp:cNvSpPr/>
      </dsp:nvSpPr>
      <dsp:spPr>
        <a:xfrm>
          <a:off x="8164945" y="1169333"/>
          <a:ext cx="2020453" cy="2041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Création d’une intervention pour améliorer l’expérience que les acteurs font du parcours</a:t>
          </a:r>
        </a:p>
      </dsp:txBody>
      <dsp:txXfrm>
        <a:off x="8224122" y="1228510"/>
        <a:ext cx="1902099" cy="1923433"/>
      </dsp:txXfrm>
    </dsp:sp>
    <dsp:sp modelId="{01517FCB-B065-4177-946B-12C3381B2523}">
      <dsp:nvSpPr>
        <dsp:cNvPr id="0" name=""/>
        <dsp:cNvSpPr/>
      </dsp:nvSpPr>
      <dsp:spPr>
        <a:xfrm rot="10800000" flipH="1">
          <a:off x="2998181" y="2444153"/>
          <a:ext cx="1083298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10800000">
        <a:off x="2998181" y="2544367"/>
        <a:ext cx="932976" cy="300644"/>
      </dsp:txXfrm>
    </dsp:sp>
    <dsp:sp modelId="{D2C481BB-8FB0-4BB8-AA48-DADBCD0F9540}">
      <dsp:nvSpPr>
        <dsp:cNvPr id="0" name=""/>
        <dsp:cNvSpPr/>
      </dsp:nvSpPr>
      <dsp:spPr>
        <a:xfrm>
          <a:off x="508026" y="2233349"/>
          <a:ext cx="2020453" cy="2041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Exploration de l'expérience que les </a:t>
          </a:r>
          <a:r>
            <a:rPr lang="fr-FR" sz="1800" kern="1200" dirty="0" err="1"/>
            <a:t>professionnel.les</a:t>
          </a:r>
          <a:r>
            <a:rPr lang="fr-FR" sz="1800" kern="1200" dirty="0"/>
            <a:t> de </a:t>
          </a:r>
          <a:r>
            <a:rPr lang="fr-FR" sz="1800" kern="1200" dirty="0" err="1"/>
            <a:t>sanré</a:t>
          </a:r>
          <a:r>
            <a:rPr lang="fr-FR" sz="1800" kern="1200" dirty="0"/>
            <a:t> font de l'organisation des soins par parcours </a:t>
          </a:r>
        </a:p>
      </dsp:txBody>
      <dsp:txXfrm>
        <a:off x="567203" y="2292526"/>
        <a:ext cx="1902099" cy="1923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A387B-598C-47AE-8FCC-21562F572413}">
      <dsp:nvSpPr>
        <dsp:cNvPr id="0" name=""/>
        <dsp:cNvSpPr/>
      </dsp:nvSpPr>
      <dsp:spPr>
        <a:xfrm>
          <a:off x="13403" y="183276"/>
          <a:ext cx="1679550" cy="100773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sociologie de la santé</a:t>
          </a:r>
        </a:p>
      </dsp:txBody>
      <dsp:txXfrm>
        <a:off x="13403" y="183276"/>
        <a:ext cx="1679550" cy="1007730"/>
      </dsp:txXfrm>
    </dsp:sp>
    <dsp:sp modelId="{1A4F680C-18AB-47A1-9202-3B95DE71E25D}">
      <dsp:nvSpPr>
        <dsp:cNvPr id="0" name=""/>
        <dsp:cNvSpPr/>
      </dsp:nvSpPr>
      <dsp:spPr>
        <a:xfrm>
          <a:off x="1623806" y="561769"/>
          <a:ext cx="1679550" cy="1007730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tx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approches biographiques</a:t>
          </a:r>
        </a:p>
      </dsp:txBody>
      <dsp:txXfrm>
        <a:off x="1623806" y="561769"/>
        <a:ext cx="1679550" cy="1007730"/>
      </dsp:txXfrm>
    </dsp:sp>
    <dsp:sp modelId="{7D66FCE0-492C-45D1-84E0-6082722397DC}">
      <dsp:nvSpPr>
        <dsp:cNvPr id="0" name=""/>
        <dsp:cNvSpPr/>
      </dsp:nvSpPr>
      <dsp:spPr>
        <a:xfrm>
          <a:off x="3200316" y="985883"/>
          <a:ext cx="1679550" cy="1007730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tx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éthique</a:t>
          </a:r>
        </a:p>
      </dsp:txBody>
      <dsp:txXfrm>
        <a:off x="3200316" y="985883"/>
        <a:ext cx="1679550" cy="1007730"/>
      </dsp:txXfrm>
    </dsp:sp>
    <dsp:sp modelId="{CD21FFDE-C9DA-4C70-A384-FD2BB2B3BA06}">
      <dsp:nvSpPr>
        <dsp:cNvPr id="0" name=""/>
        <dsp:cNvSpPr/>
      </dsp:nvSpPr>
      <dsp:spPr>
        <a:xfrm>
          <a:off x="4754253" y="561769"/>
          <a:ext cx="1679550" cy="1007730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tx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clinique</a:t>
          </a:r>
        </a:p>
      </dsp:txBody>
      <dsp:txXfrm>
        <a:off x="4754253" y="561769"/>
        <a:ext cx="1679550" cy="1007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A387B-598C-47AE-8FCC-21562F572413}">
      <dsp:nvSpPr>
        <dsp:cNvPr id="0" name=""/>
        <dsp:cNvSpPr/>
      </dsp:nvSpPr>
      <dsp:spPr>
        <a:xfrm>
          <a:off x="1019282" y="0"/>
          <a:ext cx="1604590" cy="96275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savoirs issus de l’expérience</a:t>
          </a:r>
        </a:p>
      </dsp:txBody>
      <dsp:txXfrm>
        <a:off x="1019282" y="0"/>
        <a:ext cx="1604590" cy="962754"/>
      </dsp:txXfrm>
    </dsp:sp>
    <dsp:sp modelId="{1A4F680C-18AB-47A1-9202-3B95DE71E25D}">
      <dsp:nvSpPr>
        <dsp:cNvPr id="0" name=""/>
        <dsp:cNvSpPr/>
      </dsp:nvSpPr>
      <dsp:spPr>
        <a:xfrm>
          <a:off x="2708595" y="0"/>
          <a:ext cx="1604590" cy="962754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tx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savoirs issus de la pratique </a:t>
          </a:r>
        </a:p>
      </dsp:txBody>
      <dsp:txXfrm>
        <a:off x="2708595" y="0"/>
        <a:ext cx="1604590" cy="962754"/>
      </dsp:txXfrm>
    </dsp:sp>
    <dsp:sp modelId="{CD21FFDE-C9DA-4C70-A384-FD2BB2B3BA06}">
      <dsp:nvSpPr>
        <dsp:cNvPr id="0" name=""/>
        <dsp:cNvSpPr/>
      </dsp:nvSpPr>
      <dsp:spPr>
        <a:xfrm>
          <a:off x="4541518" y="815"/>
          <a:ext cx="1604590" cy="962754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tx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savoirs scientifiques</a:t>
          </a:r>
        </a:p>
      </dsp:txBody>
      <dsp:txXfrm>
        <a:off x="4541518" y="815"/>
        <a:ext cx="1604590" cy="962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203F9-1C3A-420E-B153-83A634B58055}">
      <dsp:nvSpPr>
        <dsp:cNvPr id="0" name=""/>
        <dsp:cNvSpPr/>
      </dsp:nvSpPr>
      <dsp:spPr>
        <a:xfrm>
          <a:off x="720744" y="1999"/>
          <a:ext cx="3120214" cy="880932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rPr>
            <a:t>10 </a:t>
          </a:r>
          <a:r>
            <a:rPr lang="fr-FR" sz="2000" kern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rPr>
            <a:t>monographies de personnes atteintes du cancer</a:t>
          </a:r>
          <a:endParaRPr lang="fr-FR" sz="2000" kern="1200" dirty="0"/>
        </a:p>
      </dsp:txBody>
      <dsp:txXfrm>
        <a:off x="720744" y="1999"/>
        <a:ext cx="3120214" cy="880932"/>
      </dsp:txXfrm>
    </dsp:sp>
    <dsp:sp modelId="{504CCFF4-AB32-4502-8A4E-3642D49F4C2F}">
      <dsp:nvSpPr>
        <dsp:cNvPr id="0" name=""/>
        <dsp:cNvSpPr/>
      </dsp:nvSpPr>
      <dsp:spPr>
        <a:xfrm>
          <a:off x="738519" y="1033948"/>
          <a:ext cx="3084664" cy="906103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rPr>
            <a:t>12 monographies de professionnels de santé </a:t>
          </a:r>
          <a:r>
            <a:rPr lang="fr-FR" sz="2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travaillant à l’hôpital </a:t>
          </a:r>
          <a:endParaRPr lang="fr-FR" sz="2000" kern="1200" dirty="0"/>
        </a:p>
      </dsp:txBody>
      <dsp:txXfrm>
        <a:off x="738519" y="1033948"/>
        <a:ext cx="3084664" cy="906103"/>
      </dsp:txXfrm>
    </dsp:sp>
    <dsp:sp modelId="{026E1319-CF2C-4D9F-9412-B13EAE7E3E1B}">
      <dsp:nvSpPr>
        <dsp:cNvPr id="0" name=""/>
        <dsp:cNvSpPr/>
      </dsp:nvSpPr>
      <dsp:spPr>
        <a:xfrm>
          <a:off x="730439" y="2091069"/>
          <a:ext cx="3100823" cy="906103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rPr>
            <a:t>12 monographies de professionnels de santé </a:t>
          </a:r>
          <a:r>
            <a:rPr lang="fr-FR" sz="2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travaillant en ville </a:t>
          </a:r>
          <a:endParaRPr lang="fr-FR" sz="2000" kern="1200" dirty="0"/>
        </a:p>
      </dsp:txBody>
      <dsp:txXfrm>
        <a:off x="730439" y="2091069"/>
        <a:ext cx="3100823" cy="906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9A75318-8AC2-4B37-971E-E4D09E5F14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0A49CB-664C-4308-9E75-C106D49B1B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239F9-D562-4C18-845F-80E6B5E3D258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C62E5E-EF98-4766-88A5-49E6C4050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D38268-59B4-4672-998D-FD169E5575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C883E-929C-41B8-85D5-A8849A7F7F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91489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61093-3637-42C1-942B-25DAD40EBE4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79ECC-9006-41A1-91C6-DA0834006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954316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5E125-3AFE-4443-A91C-9BDDF21A2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308142-FE4C-4DC6-BB39-3FABE6244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6F192A-1A66-4486-8352-D06AD66E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825F-952B-43C0-954E-D23B897C3A81}" type="datetime1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000DE0-DF4C-4C04-B2BB-A3C9F37B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Silvia ROSSI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01F2F6-57F9-4CAD-8D55-168E9977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8489-C697-4D08-AFC7-BE4C930DB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47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72391-74F8-4245-805F-F4C24EA7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5E253E-3A67-4F57-8C59-6F90F516E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325848-3A0D-4619-A1F1-0DABEAAC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0914-D245-4A04-95B9-225CA8CF456A}" type="datetime1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C6D72-CB77-4880-A777-19667420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Silvia ROSSI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A9DF30-561B-4537-ADF9-23B33D52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8489-C697-4D08-AFC7-BE4C930DB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65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ABC1D0E-0092-4A48-92A9-37718D6F3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FA81E3-53B8-4769-9D08-636E91B96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70B320-12E5-445F-A807-A996316C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6896-B9F5-4479-86F1-8B081940A952}" type="datetime1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CF5A0B-A668-4D7B-B6A8-C82FAA95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Silvia ROSSI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B2F171-B44C-4DB8-8328-5FA6DBE5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8489-C697-4D08-AFC7-BE4C930DB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58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5DC-CFD8-491B-A5C8-265699EA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B75EF9-EE5E-43DF-9B1C-1438E161E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09CF82-8622-4488-B2EF-E66D896A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28D0-F40E-416F-8246-D77D706F8D64}" type="datetime1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B97ED7-EAC3-46BE-B751-756B1574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Silvia ROSSI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380FC3-B6B6-4369-8C98-5A648C0C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8489-C697-4D08-AFC7-BE4C930DB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13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3030B0-5B3D-45ED-9CB7-2478C5ED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645562-AF9B-465E-872F-B879B5B94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1B619D-2E23-4106-B679-C02AAFBD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2A72-3272-4506-A157-F313E0F88FFE}" type="datetime1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100182-4092-4C4A-9B5E-8B36CE15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Silvia ROSSI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405B73-C9E8-4054-942B-E97ADBB8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8489-C697-4D08-AFC7-BE4C930DB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14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4961F-1BAD-431C-9377-4CB27502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FD6194-1702-4C58-96E1-9BFD3B32F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ED5C55-EF08-4F94-AD31-CE068B96F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028614-3BF8-4038-B71A-BE1141F3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5DB9-42BB-4381-B0C9-E4CDA03F64E5}" type="datetime1">
              <a:rPr lang="fr-FR" smtClean="0"/>
              <a:t>09/06/2021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9FDCB5-9AD5-4C7A-9E27-B356412B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Silvia ROSSI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808709-00FE-44B3-9001-4A8D9BA9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8489-C697-4D08-AFC7-BE4C930DB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9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8A348-C45E-4894-A16F-D0FB0A72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FE9B2-875D-4FC2-99AC-F32A87BB9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345018-D5CE-454D-926B-B3A009886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772756-2C10-41A5-85CE-3BAB31074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8D77F6-72E9-42C9-9BB4-699F04BD8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5E6E96-08D7-4F44-B876-52488AA5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936-7AB7-4564-80AB-88244518773B}" type="datetime1">
              <a:rPr lang="fr-FR" smtClean="0"/>
              <a:t>09/06/2021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0D5C6A-3AB2-41B4-942B-63DED6FA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Silvia ROSSI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B9DFDC2-952D-45CC-9A69-0C6B04FA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8489-C697-4D08-AFC7-BE4C930DB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03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56610A-4E80-4C3D-8FA2-6CB5A6F8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1A83C-801D-4716-B093-D1890103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27C-7C0A-4621-8CDA-4B35275CBE5E}" type="datetime1">
              <a:rPr lang="fr-FR" smtClean="0"/>
              <a:t>09/06/2021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6452CF-E035-4036-9E54-475DF651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Silvia ROSSI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3E9BDF-C293-4270-A564-DB03F100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8489-C697-4D08-AFC7-BE4C930DB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56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DC9919-8320-4BE3-A2E7-46899E5E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DAA8-454F-436F-B55A-3D807A1FED28}" type="datetime1">
              <a:rPr lang="fr-FR" smtClean="0"/>
              <a:t>09/06/2021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7481AB-F8CA-4EBB-B409-5EFB45E6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Silvia ROSSI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66E241-4019-4BEC-A7A8-0B5F9D95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8489-C697-4D08-AFC7-BE4C930DB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04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FA584-2904-45E1-B19B-1811D2E8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84F129-B360-44F3-9A54-6C6334229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290F41-1AD9-4555-B2EB-68EEE0C04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E859E3-B87E-4889-82C7-E5E107DE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FDE5-2598-404A-8A67-C9772A45E117}" type="datetime1">
              <a:rPr lang="fr-FR" smtClean="0"/>
              <a:t>09/06/2021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CD78B3-C324-47AA-8A7D-A80D5232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Silvia ROSSI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1FC09E-48EB-4FD6-B7F6-F0012210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8489-C697-4D08-AFC7-BE4C930DB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99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ED88A-E7EA-41EB-B7AB-2C4A6589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6399FB0-6474-4ABE-87E9-512A73BA5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0B7891-7AE6-4C87-AFD3-18D600EBD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283291-6456-4125-89DF-4CA16E69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38EC-A2AE-4724-B52E-37ADC9384188}" type="datetime1">
              <a:rPr lang="fr-FR" smtClean="0"/>
              <a:t>09/06/2021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FAA71D-2033-48F5-86AF-E5488090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Silvia ROSSI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F5AA97-3E88-4DD7-8BEF-730C1E03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8489-C697-4D08-AFC7-BE4C930DB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21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9D79742-B871-423B-998D-7E10275E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1187DC-D778-4F63-BB83-287D0647A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897148-40DE-4A58-9851-45027E258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4BF9D-4A82-4A1E-9981-7B396B7E4BB0}" type="datetime1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479074-4221-46D9-936D-9095ECFC4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Silvia ROSSI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01C488-F39D-49E0-83FD-95D4DA851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8489-C697-4D08-AFC7-BE4C930DB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18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DF72DA9-BFCC-4A94-9755-DE4CC8898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1"/>
          <a:stretch/>
        </p:blipFill>
        <p:spPr>
          <a:xfrm>
            <a:off x="1181100" y="3022996"/>
            <a:ext cx="9956800" cy="31056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1250CC-0BC8-4AE0-AB02-8FF2C52E0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736203"/>
            <a:ext cx="10058400" cy="2273697"/>
          </a:xfrm>
        </p:spPr>
        <p:txBody>
          <a:bodyPr>
            <a:normAutofit/>
          </a:bodyPr>
          <a:lstStyle/>
          <a:p>
            <a:r>
              <a:rPr lang="fr-FR" sz="4400" dirty="0"/>
              <a:t>COMMENT LA SYNTHESE EST-ELLE POSSIBLE EN RECHERCHE QUALITATIVE?</a:t>
            </a:r>
            <a:br>
              <a:rPr lang="fr-FR" dirty="0"/>
            </a:br>
            <a:r>
              <a:rPr lang="fr-FR" sz="2200" i="1" u="none" strike="noStrike" dirty="0">
                <a:solidFill>
                  <a:srgbClr val="000000"/>
                </a:solidFill>
                <a:effectLst/>
                <a:latin typeface="Metropolis"/>
              </a:rPr>
              <a:t>6e Colloque international francophone de recherche qualitative</a:t>
            </a:r>
            <a:br>
              <a:rPr lang="fr-FR" sz="2200" i="1" u="none" strike="noStrike" dirty="0">
                <a:solidFill>
                  <a:srgbClr val="000000"/>
                </a:solidFill>
                <a:effectLst/>
                <a:latin typeface="Metropolis"/>
              </a:rPr>
            </a:br>
            <a:r>
              <a:rPr lang="fr-FR" sz="2200" i="1" u="none" strike="noStrike" dirty="0">
                <a:solidFill>
                  <a:srgbClr val="000000"/>
                </a:solidFill>
                <a:effectLst/>
                <a:latin typeface="Metropolis"/>
              </a:rPr>
              <a:t>10-11 juin 2021</a:t>
            </a:r>
            <a:endParaRPr lang="fr-FR" sz="2200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E9D125-CB7F-429B-AB35-5D96CDC4A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9144000" cy="1914172"/>
          </a:xfrm>
        </p:spPr>
        <p:txBody>
          <a:bodyPr>
            <a:normAutofit fontScale="77500" lnSpcReduction="20000"/>
          </a:bodyPr>
          <a:lstStyle/>
          <a:p>
            <a:r>
              <a:rPr lang="fr-FR" sz="3100" dirty="0">
                <a:solidFill>
                  <a:schemeClr val="bg1"/>
                </a:solidFill>
              </a:rPr>
              <a:t>Améliorer l'expérience du </a:t>
            </a:r>
            <a:r>
              <a:rPr lang="fr-FR" sz="3100" dirty="0" err="1">
                <a:solidFill>
                  <a:schemeClr val="bg1"/>
                </a:solidFill>
              </a:rPr>
              <a:t>PARcours</a:t>
            </a:r>
            <a:r>
              <a:rPr lang="fr-FR" sz="3100" dirty="0">
                <a:solidFill>
                  <a:schemeClr val="bg1"/>
                </a:solidFill>
              </a:rPr>
              <a:t> de soins en </a:t>
            </a:r>
            <a:r>
              <a:rPr lang="fr-FR" sz="3100" dirty="0" err="1">
                <a:solidFill>
                  <a:schemeClr val="bg1"/>
                </a:solidFill>
              </a:rPr>
              <a:t>CAncérologie</a:t>
            </a:r>
            <a:r>
              <a:rPr lang="fr-FR" sz="3100" dirty="0">
                <a:solidFill>
                  <a:schemeClr val="bg1"/>
                </a:solidFill>
              </a:rPr>
              <a:t> : comment mettre en dialogue disciplines et acteurs différents ?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200" dirty="0">
                <a:solidFill>
                  <a:schemeClr val="bg1"/>
                </a:solidFill>
              </a:rPr>
              <a:t>Silvia ROSSI, EA 4360 APEMAC, Université de Lorraine </a:t>
            </a:r>
          </a:p>
          <a:p>
            <a:pPr>
              <a:spcBef>
                <a:spcPts val="0"/>
              </a:spcBef>
            </a:pPr>
            <a:r>
              <a:rPr lang="fr-FR" sz="2200" dirty="0">
                <a:solidFill>
                  <a:schemeClr val="bg1"/>
                </a:solidFill>
              </a:rPr>
              <a:t>Frédérique CLAUDOT , EA 4360 APEMAC, Université de Lorraine</a:t>
            </a:r>
          </a:p>
          <a:p>
            <a:pPr>
              <a:spcBef>
                <a:spcPts val="0"/>
              </a:spcBef>
            </a:pPr>
            <a:r>
              <a:rPr lang="fr-FR" sz="2200" dirty="0">
                <a:solidFill>
                  <a:schemeClr val="bg1"/>
                </a:solidFill>
              </a:rPr>
              <a:t>Joelle KIVITS, EA 4360 APEMAC, Université de Lorraine,</a:t>
            </a:r>
          </a:p>
          <a:p>
            <a:pPr>
              <a:spcBef>
                <a:spcPts val="0"/>
              </a:spcBef>
            </a:pPr>
            <a:r>
              <a:rPr lang="fr-FR" sz="2200" dirty="0">
                <a:solidFill>
                  <a:schemeClr val="bg1"/>
                </a:solidFill>
              </a:rPr>
              <a:t>Aurélien LAMBERT, Institut de Cancérologie de Lorraine</a:t>
            </a:r>
          </a:p>
        </p:txBody>
      </p:sp>
      <p:pic>
        <p:nvPicPr>
          <p:cNvPr id="1026" name="Picture 2" descr="Colloque Recherche Qualitative">
            <a:extLst>
              <a:ext uri="{FF2B5EF4-FFF2-40B4-BE49-F238E27FC236}">
                <a16:creationId xmlns:a16="http://schemas.microsoft.com/office/drawing/2014/main" id="{56EFD26E-4899-477A-B20B-06EEC5EC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89" y="333817"/>
            <a:ext cx="1691621" cy="7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5C31F8C-5D26-4922-9731-8FCEC0E51344}"/>
              </a:ext>
            </a:extLst>
          </p:cNvPr>
          <p:cNvPicPr/>
          <p:nvPr/>
        </p:nvPicPr>
        <p:blipFill rotWithShape="1">
          <a:blip r:embed="rId4"/>
          <a:srcRect l="9651" t="32631" r="16205" b="50884"/>
          <a:stretch/>
        </p:blipFill>
        <p:spPr bwMode="auto">
          <a:xfrm>
            <a:off x="3632200" y="5889668"/>
            <a:ext cx="4927600" cy="61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208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F55EF-1FB9-48C1-8A9B-DC7D8BFC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BF6DFC-9D9D-433B-A241-4274184F2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51413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Nouveaux parcours de soins : une exploration qualitative de l'expérience des personnes atteintes du cancer</a:t>
            </a:r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DB7B83-029E-4E4D-85AF-DA86C5605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79991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Améliorer l'expérience du </a:t>
            </a:r>
            <a:r>
              <a:rPr lang="fr-FR" dirty="0" err="1"/>
              <a:t>PARcours</a:t>
            </a:r>
            <a:r>
              <a:rPr lang="fr-FR" dirty="0"/>
              <a:t> de soins en </a:t>
            </a:r>
            <a:r>
              <a:rPr lang="fr-FR" dirty="0" err="1"/>
              <a:t>CANcérologie</a:t>
            </a:r>
            <a:r>
              <a:rPr lang="fr-FR" dirty="0"/>
              <a:t> : une intervention </a:t>
            </a:r>
            <a:r>
              <a:rPr lang="fr-FR" dirty="0" err="1"/>
              <a:t>co-construite</a:t>
            </a:r>
            <a:r>
              <a:rPr lang="fr-FR" dirty="0"/>
              <a:t> par des chercheurs, des patients, des professionnels de santé et des acteurs institutionnels</a:t>
            </a: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9EB8DE-F50F-4A92-B508-0A9CFE45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Silvia ROSSI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3972CD-0F3B-4CBB-87C5-B4CE46AC7F01}"/>
              </a:ext>
            </a:extLst>
          </p:cNvPr>
          <p:cNvPicPr/>
          <p:nvPr/>
        </p:nvPicPr>
        <p:blipFill rotWithShape="1">
          <a:blip r:embed="rId2"/>
          <a:srcRect l="9651" t="32631" r="16205" b="50884"/>
          <a:stretch/>
        </p:blipFill>
        <p:spPr bwMode="auto">
          <a:xfrm>
            <a:off x="3632200" y="5889668"/>
            <a:ext cx="4927600" cy="61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93192E-114E-484C-8D73-83752555C5A3}"/>
              </a:ext>
            </a:extLst>
          </p:cNvPr>
          <p:cNvSpPr txBox="1"/>
          <p:nvPr/>
        </p:nvSpPr>
        <p:spPr>
          <a:xfrm>
            <a:off x="836613" y="1759215"/>
            <a:ext cx="456329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PARCA1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B8FBFD2-BAB9-4E2F-88EC-960DF69D1BCF}"/>
              </a:ext>
            </a:extLst>
          </p:cNvPr>
          <p:cNvSpPr txBox="1"/>
          <p:nvPr/>
        </p:nvSpPr>
        <p:spPr>
          <a:xfrm>
            <a:off x="6172200" y="1746680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PARCA1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E05BE3B-EFE4-4612-988C-9AD4B32F4BFF}"/>
              </a:ext>
            </a:extLst>
          </p:cNvPr>
          <p:cNvSpPr txBox="1"/>
          <p:nvPr/>
        </p:nvSpPr>
        <p:spPr>
          <a:xfrm>
            <a:off x="6172200" y="1774502"/>
            <a:ext cx="456329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PARCA2</a:t>
            </a:r>
          </a:p>
        </p:txBody>
      </p:sp>
    </p:spTree>
    <p:extLst>
      <p:ext uri="{BB962C8B-B14F-4D97-AF65-F5344CB8AC3E}">
        <p14:creationId xmlns:p14="http://schemas.microsoft.com/office/powerpoint/2010/main" val="240050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F55EF-1FB9-48C1-8A9B-DC7D8BFC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PARCA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1ACAC3E6-30AC-4166-BC60-25FBCFA7E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792108"/>
              </p:ext>
            </p:extLst>
          </p:nvPr>
        </p:nvGraphicFramePr>
        <p:xfrm>
          <a:off x="838200" y="161450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AE3972CD-0F3B-4CBB-87C5-B4CE46AC7F01}"/>
              </a:ext>
            </a:extLst>
          </p:cNvPr>
          <p:cNvPicPr/>
          <p:nvPr/>
        </p:nvPicPr>
        <p:blipFill rotWithShape="1">
          <a:blip r:embed="rId7"/>
          <a:srcRect l="9651" t="32631" r="16205" b="50884"/>
          <a:stretch/>
        </p:blipFill>
        <p:spPr bwMode="auto">
          <a:xfrm>
            <a:off x="3632200" y="5889668"/>
            <a:ext cx="4927600" cy="61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9EB8DE-F50F-4A92-B508-0A9CFE45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Silvia ROSSI</a:t>
            </a:r>
          </a:p>
        </p:txBody>
      </p:sp>
    </p:spTree>
    <p:extLst>
      <p:ext uri="{BB962C8B-B14F-4D97-AF65-F5344CB8AC3E}">
        <p14:creationId xmlns:p14="http://schemas.microsoft.com/office/powerpoint/2010/main" val="972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F55EF-1FB9-48C1-8A9B-DC7D8BFC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94075"/>
            <a:ext cx="10515600" cy="1108144"/>
          </a:xfrm>
        </p:spPr>
        <p:txBody>
          <a:bodyPr/>
          <a:lstStyle/>
          <a:p>
            <a:r>
              <a:rPr lang="fr-FR" dirty="0"/>
              <a:t>Objectifs de la communication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26F66B0-F23B-42B5-BBAB-E81BCC216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10807"/>
            <a:ext cx="5843587" cy="39109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fr-FR" b="0" dirty="0"/>
              <a:t>…au croisement de différentes disciplines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9EB8DE-F50F-4A92-B508-0A9CFE45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Silvia ROSSI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D78BC07E-223B-4998-A906-65A1B2F12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4275829"/>
            <a:ext cx="4954588" cy="52387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fr-FR" b="0" dirty="0"/>
              <a:t>…par l’implication d’acteurs différents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16363A-FD9D-45B7-A691-6FC2088A6473}"/>
              </a:ext>
            </a:extLst>
          </p:cNvPr>
          <p:cNvSpPr txBox="1"/>
          <p:nvPr/>
        </p:nvSpPr>
        <p:spPr>
          <a:xfrm>
            <a:off x="836612" y="1314022"/>
            <a:ext cx="10290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Calibri" panose="020F0502020204030204" pitchFamily="34" charset="0"/>
                <a:ea typeface="SimSun" panose="02010600030101010101" pitchFamily="2" charset="-122"/>
              </a:rPr>
              <a:t>I</a:t>
            </a:r>
            <a:r>
              <a:rPr lang="fr-FR" sz="26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nterroger les stratégies mises en place pour produire de la connaissance... </a:t>
            </a:r>
            <a:endParaRPr lang="fr-FR" sz="2600" dirty="0"/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0296D59E-8C19-4E64-9E8A-ABF1BB4673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71876"/>
              </p:ext>
            </p:extLst>
          </p:nvPr>
        </p:nvGraphicFramePr>
        <p:xfrm>
          <a:off x="4307230" y="2439033"/>
          <a:ext cx="7226300" cy="207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6D017142-A16E-4E25-9313-5BC8879CF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639993"/>
              </p:ext>
            </p:extLst>
          </p:nvPr>
        </p:nvGraphicFramePr>
        <p:xfrm>
          <a:off x="4071551" y="4953073"/>
          <a:ext cx="7151688" cy="96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2669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F55EF-1FB9-48C1-8A9B-DC7D8BFC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Méthodologie						      	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9EB8DE-F50F-4A92-B508-0A9CFE45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Silvia ROSSI</a:t>
            </a:r>
          </a:p>
        </p:txBody>
      </p:sp>
      <p:graphicFrame>
        <p:nvGraphicFramePr>
          <p:cNvPr id="15" name="Tableau 15">
            <a:extLst>
              <a:ext uri="{FF2B5EF4-FFF2-40B4-BE49-F238E27FC236}">
                <a16:creationId xmlns:a16="http://schemas.microsoft.com/office/drawing/2014/main" id="{B5AEE6EA-F860-4C78-A5F5-919B99A82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559792"/>
              </p:ext>
            </p:extLst>
          </p:nvPr>
        </p:nvGraphicFramePr>
        <p:xfrm>
          <a:off x="951469" y="1621990"/>
          <a:ext cx="10084696" cy="41034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47785">
                  <a:extLst>
                    <a:ext uri="{9D8B030D-6E8A-4147-A177-3AD203B41FA5}">
                      <a16:colId xmlns:a16="http://schemas.microsoft.com/office/drawing/2014/main" val="3160172789"/>
                    </a:ext>
                  </a:extLst>
                </a:gridCol>
                <a:gridCol w="3620530">
                  <a:extLst>
                    <a:ext uri="{9D8B030D-6E8A-4147-A177-3AD203B41FA5}">
                      <a16:colId xmlns:a16="http://schemas.microsoft.com/office/drawing/2014/main" val="2330503570"/>
                    </a:ext>
                  </a:extLst>
                </a:gridCol>
                <a:gridCol w="4116381">
                  <a:extLst>
                    <a:ext uri="{9D8B030D-6E8A-4147-A177-3AD203B41FA5}">
                      <a16:colId xmlns:a16="http://schemas.microsoft.com/office/drawing/2014/main" val="4135544327"/>
                    </a:ext>
                  </a:extLst>
                </a:gridCol>
              </a:tblGrid>
              <a:tr h="907850"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Sept. 20 – Déc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Étape 1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Évaluation des besoins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  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effectLst/>
                          <a:latin typeface="Calibri   "/>
                          <a:ea typeface="Calibri" panose="020F0502020204030204" pitchFamily="34" charset="0"/>
                        </a:rPr>
                        <a:t>Recherche qualitative narrative </a:t>
                      </a:r>
                      <a:endParaRPr lang="fr-FR" b="0">
                        <a:solidFill>
                          <a:schemeClr val="tx1"/>
                        </a:solidFill>
                        <a:latin typeface="Calibri   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98291"/>
                  </a:ext>
                </a:extLst>
              </a:tr>
              <a:tr h="1513797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   "/>
                        </a:rPr>
                        <a:t>Janv. 22 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– Mai 22</a:t>
                      </a:r>
                    </a:p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   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Étapes 2, 3, 4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   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Formulation des objectifs du programme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   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Théories et méthodes d’intervention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Calibri   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Développement du modèle logique du programme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Ateliers de co-construction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555202"/>
                  </a:ext>
                </a:extLst>
              </a:tr>
              <a:tr h="907850"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Mai 22 – June 22</a:t>
                      </a:r>
                    </a:p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Étape 5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Planification de l’intervention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  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Rédaction d’un protocole et planification de l’intervention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Calibri   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663838"/>
                  </a:ext>
                </a:extLst>
              </a:tr>
            </a:tbl>
          </a:graphicData>
        </a:graphic>
      </p:graphicFrame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00062BFC-E934-4C3F-A809-3B9366D9286D}"/>
              </a:ext>
            </a:extLst>
          </p:cNvPr>
          <p:cNvSpPr txBox="1">
            <a:spLocks/>
          </p:cNvSpPr>
          <p:nvPr/>
        </p:nvSpPr>
        <p:spPr>
          <a:xfrm>
            <a:off x="951470" y="5912920"/>
            <a:ext cx="10084695" cy="36512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</a:rPr>
              <a:t>PARCA3</a:t>
            </a:r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9F7CFB77-374B-4C12-A88D-6018A1EB8D53}"/>
              </a:ext>
            </a:extLst>
          </p:cNvPr>
          <p:cNvSpPr/>
          <p:nvPr/>
        </p:nvSpPr>
        <p:spPr>
          <a:xfrm>
            <a:off x="2784390" y="1621990"/>
            <a:ext cx="366584" cy="428453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245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F55EF-1FB9-48C1-8A9B-DC7D8BFC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recherche qualitative narrative 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40A12D9-44D4-40D0-B323-4A3B850B2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07957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rédaction des amorces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253CDD80-AD7B-4BC9-95F6-876BEB473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718" y="2513055"/>
            <a:ext cx="5157787" cy="3684588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Liberté d’expression VS données précises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E5F7F2B8-9DD9-4114-B693-20C4C34065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IRL ou à distance ? A l’écrit ou à l’oral ?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Sécurité des données VS praticité?</a:t>
            </a: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9EB8DE-F50F-4A92-B508-0A9CFE45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Silvia ROSSI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3972CD-0F3B-4CBB-87C5-B4CE46AC7F01}"/>
              </a:ext>
            </a:extLst>
          </p:cNvPr>
          <p:cNvPicPr/>
          <p:nvPr/>
        </p:nvPicPr>
        <p:blipFill rotWithShape="1">
          <a:blip r:embed="rId2"/>
          <a:srcRect l="9651" t="32631" r="16205" b="50884"/>
          <a:stretch/>
        </p:blipFill>
        <p:spPr bwMode="auto">
          <a:xfrm>
            <a:off x="3632200" y="5889668"/>
            <a:ext cx="4927600" cy="61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A13F77F7-E6F9-43F2-ADB4-7F2C0A8355CE}"/>
              </a:ext>
            </a:extLst>
          </p:cNvPr>
          <p:cNvSpPr txBox="1">
            <a:spLocks/>
          </p:cNvSpPr>
          <p:nvPr/>
        </p:nvSpPr>
        <p:spPr>
          <a:xfrm>
            <a:off x="6194427" y="1674899"/>
            <a:ext cx="5157787" cy="5079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soumission des amorces </a:t>
            </a:r>
          </a:p>
        </p:txBody>
      </p:sp>
      <p:pic>
        <p:nvPicPr>
          <p:cNvPr id="1026" name="Picture 2" descr="Logo PandaLab">
            <a:extLst>
              <a:ext uri="{FF2B5EF4-FFF2-40B4-BE49-F238E27FC236}">
                <a16:creationId xmlns:a16="http://schemas.microsoft.com/office/drawing/2014/main" id="{B3091930-3276-408C-98EC-4661D1AF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40195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Bulle narrative : rectangle à coins arrondis 17">
            <a:extLst>
              <a:ext uri="{FF2B5EF4-FFF2-40B4-BE49-F238E27FC236}">
                <a16:creationId xmlns:a16="http://schemas.microsoft.com/office/drawing/2014/main" id="{F1BCAAA1-C503-40B3-BE0C-BB997C4D213D}"/>
              </a:ext>
            </a:extLst>
          </p:cNvPr>
          <p:cNvSpPr/>
          <p:nvPr/>
        </p:nvSpPr>
        <p:spPr>
          <a:xfrm>
            <a:off x="836612" y="3048794"/>
            <a:ext cx="3108979" cy="122078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J’aimerais que vous me racontiez votre parcours de soins, en commençant par où vous voulez.…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Bulle narrative : rectangle à coins arrondis 19">
            <a:extLst>
              <a:ext uri="{FF2B5EF4-FFF2-40B4-BE49-F238E27FC236}">
                <a16:creationId xmlns:a16="http://schemas.microsoft.com/office/drawing/2014/main" id="{81F3DDBA-4577-4FC7-898B-6393A805B66A}"/>
              </a:ext>
            </a:extLst>
          </p:cNvPr>
          <p:cNvSpPr/>
          <p:nvPr/>
        </p:nvSpPr>
        <p:spPr>
          <a:xfrm>
            <a:off x="2755449" y="4012826"/>
            <a:ext cx="2596979" cy="1220786"/>
          </a:xfrm>
          <a:prstGeom prst="wedgeRoundRectCallout">
            <a:avLst>
              <a:gd name="adj1" fmla="val -19214"/>
              <a:gd name="adj2" fmla="val 71808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je pense aux tâches administratives (papiers à faire...) liées à ma maladie… </a:t>
            </a:r>
          </a:p>
        </p:txBody>
      </p:sp>
    </p:spTree>
    <p:extLst>
      <p:ext uri="{BB962C8B-B14F-4D97-AF65-F5344CB8AC3E}">
        <p14:creationId xmlns:p14="http://schemas.microsoft.com/office/powerpoint/2010/main" val="164578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F55EF-1FB9-48C1-8A9B-DC7D8BFC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>
                <a:effectLst/>
                <a:ea typeface="Calibri" panose="020F0502020204030204" pitchFamily="34" charset="0"/>
              </a:rPr>
              <a:t>Le recrutement des </a:t>
            </a:r>
            <a:r>
              <a:rPr lang="fr-FR" dirty="0">
                <a:ea typeface="Calibri" panose="020F0502020204030204" pitchFamily="34" charset="0"/>
              </a:rPr>
              <a:t>participant.es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9EB8DE-F50F-4A92-B508-0A9CFE45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Silvia ROSSI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3972CD-0F3B-4CBB-87C5-B4CE46AC7F01}"/>
              </a:ext>
            </a:extLst>
          </p:cNvPr>
          <p:cNvPicPr/>
          <p:nvPr/>
        </p:nvPicPr>
        <p:blipFill rotWithShape="1">
          <a:blip r:embed="rId2"/>
          <a:srcRect l="9651" t="32631" r="16205" b="50884"/>
          <a:stretch/>
        </p:blipFill>
        <p:spPr bwMode="auto">
          <a:xfrm>
            <a:off x="3632200" y="5889668"/>
            <a:ext cx="4927600" cy="61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1DF6C55B-D742-4644-9DEE-41E0E41F72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434030"/>
              </p:ext>
            </p:extLst>
          </p:nvPr>
        </p:nvGraphicFramePr>
        <p:xfrm>
          <a:off x="945979" y="2459608"/>
          <a:ext cx="4561703" cy="2999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56D601A-C1BE-4CB2-872C-D61D9E1FBB26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4669482" cy="43088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Le nombre des personnes incluses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30DF3D9E-A33A-4D41-A729-EEEECA0CA494}"/>
              </a:ext>
            </a:extLst>
          </p:cNvPr>
          <p:cNvSpPr txBox="1">
            <a:spLocks/>
          </p:cNvSpPr>
          <p:nvPr/>
        </p:nvSpPr>
        <p:spPr>
          <a:xfrm>
            <a:off x="6225059" y="1704699"/>
            <a:ext cx="4669482" cy="43088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Les modalités de recrutement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C663E7C-5BC0-472A-B39F-0E03B03EE621}"/>
              </a:ext>
            </a:extLst>
          </p:cNvPr>
          <p:cNvSpPr txBox="1"/>
          <p:nvPr/>
        </p:nvSpPr>
        <p:spPr>
          <a:xfrm>
            <a:off x="6225059" y="2424714"/>
            <a:ext cx="466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De l’entretien en présentiel à l’entretien à distance</a:t>
            </a:r>
          </a:p>
        </p:txBody>
      </p:sp>
    </p:spTree>
    <p:extLst>
      <p:ext uri="{BB962C8B-B14F-4D97-AF65-F5344CB8AC3E}">
        <p14:creationId xmlns:p14="http://schemas.microsoft.com/office/powerpoint/2010/main" val="64570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F55EF-1FB9-48C1-8A9B-DC7D8BFC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100"/>
            <a:ext cx="10515600" cy="1144588"/>
          </a:xfrm>
        </p:spPr>
        <p:txBody>
          <a:bodyPr/>
          <a:lstStyle/>
          <a:p>
            <a:r>
              <a:rPr lang="fr-FR" sz="4400" dirty="0">
                <a:effectLst/>
                <a:ea typeface="Calibri" panose="020F0502020204030204" pitchFamily="34" charset="0"/>
              </a:rPr>
              <a:t>Le recrutement des patient.es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9EB8DE-F50F-4A92-B508-0A9CFE45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Silvia ROSSI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3972CD-0F3B-4CBB-87C5-B4CE46AC7F01}"/>
              </a:ext>
            </a:extLst>
          </p:cNvPr>
          <p:cNvPicPr/>
          <p:nvPr/>
        </p:nvPicPr>
        <p:blipFill rotWithShape="1">
          <a:blip r:embed="rId2"/>
          <a:srcRect l="9651" t="32631" r="16205" b="50884"/>
          <a:stretch/>
        </p:blipFill>
        <p:spPr bwMode="auto">
          <a:xfrm>
            <a:off x="3632200" y="5889668"/>
            <a:ext cx="4927600" cy="61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380995-5628-4B49-A180-DE6D58306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42" t="21788" r="33942" b="25754"/>
          <a:stretch/>
        </p:blipFill>
        <p:spPr>
          <a:xfrm>
            <a:off x="5928756" y="1870075"/>
            <a:ext cx="4927600" cy="3604827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FC1F449-328F-4D0D-AE3F-29474C3A0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96" y="2492289"/>
            <a:ext cx="4252785" cy="2595778"/>
          </a:xfrm>
        </p:spPr>
        <p:txBody>
          <a:bodyPr/>
          <a:lstStyle/>
          <a:p>
            <a:pPr marL="449580"/>
            <a:r>
              <a:rPr lang="fr-FR" sz="1800" dirty="0">
                <a:latin typeface="Arial" panose="020B0604020202020204" pitchFamily="34" charset="0"/>
                <a:ea typeface="SimSun" panose="02010600030101010101" pitchFamily="2" charset="-122"/>
              </a:rPr>
              <a:t>L</a:t>
            </a:r>
            <a:r>
              <a:rPr lang="fr-FR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 (non) fracture numérique</a:t>
            </a:r>
          </a:p>
          <a:p>
            <a:pPr marL="449580"/>
            <a:r>
              <a:rPr lang="fr-FR" sz="1800" dirty="0">
                <a:latin typeface="Arial" panose="020B0604020202020204" pitchFamily="34" charset="0"/>
                <a:ea typeface="SimSun" panose="02010600030101010101" pitchFamily="2" charset="-122"/>
              </a:rPr>
              <a:t>L</a:t>
            </a:r>
            <a:r>
              <a:rPr lang="fr-FR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’optimisme sur l’usage d’internet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5CC19790-1A03-4F57-82B8-566A999FA1E3}"/>
              </a:ext>
            </a:extLst>
          </p:cNvPr>
          <p:cNvSpPr txBox="1">
            <a:spLocks/>
          </p:cNvSpPr>
          <p:nvPr/>
        </p:nvSpPr>
        <p:spPr>
          <a:xfrm>
            <a:off x="924696" y="1776949"/>
            <a:ext cx="4927600" cy="5079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Exploration VS critères d’inclusion</a:t>
            </a:r>
          </a:p>
        </p:txBody>
      </p:sp>
    </p:spTree>
    <p:extLst>
      <p:ext uri="{BB962C8B-B14F-4D97-AF65-F5344CB8AC3E}">
        <p14:creationId xmlns:p14="http://schemas.microsoft.com/office/powerpoint/2010/main" val="353848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DF72DA9-BFCC-4A94-9755-DE4CC8898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1"/>
          <a:stretch/>
        </p:blipFill>
        <p:spPr>
          <a:xfrm>
            <a:off x="962411" y="1821642"/>
            <a:ext cx="10267177" cy="3202445"/>
          </a:xfrm>
          <a:prstGeom prst="rect">
            <a:avLst/>
          </a:prstGeom>
        </p:spPr>
      </p:pic>
      <p:sp>
        <p:nvSpPr>
          <p:cNvPr id="7" name="Sous-titre 6">
            <a:extLst>
              <a:ext uri="{FF2B5EF4-FFF2-40B4-BE49-F238E27FC236}">
                <a16:creationId xmlns:a16="http://schemas.microsoft.com/office/drawing/2014/main" id="{49A5AE07-C391-4E0C-AC69-272C61351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0847"/>
            <a:ext cx="9144000" cy="1655762"/>
          </a:xfrm>
        </p:spPr>
        <p:txBody>
          <a:bodyPr/>
          <a:lstStyle/>
          <a:p>
            <a:r>
              <a:rPr lang="fr-FR" sz="3200" b="1" dirty="0">
                <a:solidFill>
                  <a:schemeClr val="bg1"/>
                </a:solidFill>
              </a:rPr>
              <a:t>Merci de votre attention !</a:t>
            </a:r>
          </a:p>
          <a:p>
            <a:r>
              <a:rPr lang="fr-FR" dirty="0">
                <a:solidFill>
                  <a:schemeClr val="bg1"/>
                </a:solidFill>
              </a:rPr>
              <a:t>silvia.rossi@univ-lorraine.fr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FC5CB7-B9E5-4D42-9C20-B4745118A9CB}"/>
              </a:ext>
            </a:extLst>
          </p:cNvPr>
          <p:cNvPicPr/>
          <p:nvPr/>
        </p:nvPicPr>
        <p:blipFill rotWithShape="1">
          <a:blip r:embed="rId3"/>
          <a:srcRect l="9651" t="32631" r="16205" b="50884"/>
          <a:stretch/>
        </p:blipFill>
        <p:spPr bwMode="auto">
          <a:xfrm>
            <a:off x="3323281" y="5704317"/>
            <a:ext cx="4927600" cy="61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Colloque Recherche Qualitative">
            <a:extLst>
              <a:ext uri="{FF2B5EF4-FFF2-40B4-BE49-F238E27FC236}">
                <a16:creationId xmlns:a16="http://schemas.microsoft.com/office/drawing/2014/main" id="{23DAA084-3D8E-4866-A2E5-251970F96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70" y="685429"/>
            <a:ext cx="1691621" cy="7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18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ARCA">
      <a:dk1>
        <a:srgbClr val="1F3864"/>
      </a:dk1>
      <a:lt1>
        <a:sysClr val="window" lastClr="FFFFFF"/>
      </a:lt1>
      <a:dk2>
        <a:srgbClr val="1F3864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453</Words>
  <Application>Microsoft Office PowerPoint</Application>
  <PresentationFormat>Grand écran</PresentationFormat>
  <Paragraphs>73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  </vt:lpstr>
      <vt:lpstr>Calibri Light</vt:lpstr>
      <vt:lpstr>Metropolis</vt:lpstr>
      <vt:lpstr>Symbol</vt:lpstr>
      <vt:lpstr>Thème Office</vt:lpstr>
      <vt:lpstr>COMMENT LA SYNTHESE EST-ELLE POSSIBLE EN RECHERCHE QUALITATIVE? 6e Colloque international francophone de recherche qualitative 10-11 juin 2021</vt:lpstr>
      <vt:lpstr>Contexte</vt:lpstr>
      <vt:lpstr>Objectifs de PARCA</vt:lpstr>
      <vt:lpstr>Objectifs de la communication</vt:lpstr>
      <vt:lpstr>Méthodologie             </vt:lpstr>
      <vt:lpstr>La recherche qualitative narrative </vt:lpstr>
      <vt:lpstr>Le recrutement des participant.es</vt:lpstr>
      <vt:lpstr>Le recrutement des patient.es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LA SYNTHESE EST-ELLE POSSIBLE EN RECHERCHE QUALITATIVE? 6e Colloque international francophone de recherche qualitative 10-11 juin 2021</dc:title>
  <dc:creator>Silvia Rossi</dc:creator>
  <cp:lastModifiedBy>Silvia Rossi</cp:lastModifiedBy>
  <cp:revision>32</cp:revision>
  <dcterms:created xsi:type="dcterms:W3CDTF">2021-06-07T12:13:12Z</dcterms:created>
  <dcterms:modified xsi:type="dcterms:W3CDTF">2021-06-09T06:39:59Z</dcterms:modified>
</cp:coreProperties>
</file>